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732" r:id="rId1"/>
  </p:sldMasterIdLst>
  <p:notesMasterIdLst>
    <p:notesMasterId r:id="rId140"/>
  </p:notesMasterIdLst>
  <p:sldIdLst>
    <p:sldId id="256" r:id="rId2"/>
    <p:sldId id="481" r:id="rId3"/>
    <p:sldId id="582" r:id="rId4"/>
    <p:sldId id="529" r:id="rId5"/>
    <p:sldId id="531" r:id="rId6"/>
    <p:sldId id="532" r:id="rId7"/>
    <p:sldId id="533" r:id="rId8"/>
    <p:sldId id="534" r:id="rId9"/>
    <p:sldId id="535" r:id="rId10"/>
    <p:sldId id="536" r:id="rId11"/>
    <p:sldId id="573" r:id="rId12"/>
    <p:sldId id="537" r:id="rId13"/>
    <p:sldId id="538" r:id="rId14"/>
    <p:sldId id="574" r:id="rId15"/>
    <p:sldId id="575" r:id="rId16"/>
    <p:sldId id="540" r:id="rId17"/>
    <p:sldId id="581" r:id="rId18"/>
    <p:sldId id="580" r:id="rId19"/>
    <p:sldId id="541" r:id="rId20"/>
    <p:sldId id="576" r:id="rId21"/>
    <p:sldId id="542" r:id="rId22"/>
    <p:sldId id="543" r:id="rId23"/>
    <p:sldId id="544" r:id="rId24"/>
    <p:sldId id="545" r:id="rId25"/>
    <p:sldId id="577" r:id="rId26"/>
    <p:sldId id="578" r:id="rId27"/>
    <p:sldId id="579" r:id="rId28"/>
    <p:sldId id="546" r:id="rId29"/>
    <p:sldId id="548" r:id="rId30"/>
    <p:sldId id="549" r:id="rId31"/>
    <p:sldId id="550" r:id="rId32"/>
    <p:sldId id="671" r:id="rId33"/>
    <p:sldId id="672" r:id="rId34"/>
    <p:sldId id="673" r:id="rId35"/>
    <p:sldId id="674" r:id="rId36"/>
    <p:sldId id="558" r:id="rId37"/>
    <p:sldId id="559" r:id="rId38"/>
    <p:sldId id="560" r:id="rId39"/>
    <p:sldId id="561" r:id="rId40"/>
    <p:sldId id="563" r:id="rId41"/>
    <p:sldId id="564" r:id="rId42"/>
    <p:sldId id="565" r:id="rId43"/>
    <p:sldId id="566" r:id="rId44"/>
    <p:sldId id="567" r:id="rId45"/>
    <p:sldId id="568" r:id="rId46"/>
    <p:sldId id="572" r:id="rId47"/>
    <p:sldId id="570" r:id="rId48"/>
    <p:sldId id="571" r:id="rId49"/>
    <p:sldId id="583" r:id="rId50"/>
    <p:sldId id="587" r:id="rId51"/>
    <p:sldId id="591" r:id="rId52"/>
    <p:sldId id="592" r:id="rId53"/>
    <p:sldId id="593" r:id="rId54"/>
    <p:sldId id="594" r:id="rId55"/>
    <p:sldId id="595" r:id="rId56"/>
    <p:sldId id="596" r:id="rId57"/>
    <p:sldId id="597" r:id="rId58"/>
    <p:sldId id="598" r:id="rId59"/>
    <p:sldId id="599" r:id="rId60"/>
    <p:sldId id="600" r:id="rId61"/>
    <p:sldId id="601" r:id="rId62"/>
    <p:sldId id="602" r:id="rId63"/>
    <p:sldId id="648" r:id="rId64"/>
    <p:sldId id="649" r:id="rId65"/>
    <p:sldId id="584" r:id="rId66"/>
    <p:sldId id="651" r:id="rId67"/>
    <p:sldId id="652" r:id="rId68"/>
    <p:sldId id="653" r:id="rId69"/>
    <p:sldId id="654" r:id="rId70"/>
    <p:sldId id="655" r:id="rId71"/>
    <p:sldId id="660" r:id="rId72"/>
    <p:sldId id="657" r:id="rId73"/>
    <p:sldId id="656" r:id="rId74"/>
    <p:sldId id="659" r:id="rId75"/>
    <p:sldId id="658" r:id="rId76"/>
    <p:sldId id="585" r:id="rId77"/>
    <p:sldId id="603" r:id="rId78"/>
    <p:sldId id="604" r:id="rId79"/>
    <p:sldId id="605" r:id="rId80"/>
    <p:sldId id="606" r:id="rId81"/>
    <p:sldId id="607" r:id="rId82"/>
    <p:sldId id="608" r:id="rId83"/>
    <p:sldId id="609" r:id="rId84"/>
    <p:sldId id="610" r:id="rId85"/>
    <p:sldId id="611" r:id="rId86"/>
    <p:sldId id="612" r:id="rId87"/>
    <p:sldId id="613" r:id="rId88"/>
    <p:sldId id="614" r:id="rId89"/>
    <p:sldId id="615" r:id="rId90"/>
    <p:sldId id="616" r:id="rId91"/>
    <p:sldId id="617" r:id="rId92"/>
    <p:sldId id="618" r:id="rId93"/>
    <p:sldId id="619" r:id="rId94"/>
    <p:sldId id="620" r:id="rId95"/>
    <p:sldId id="621" r:id="rId96"/>
    <p:sldId id="622" r:id="rId97"/>
    <p:sldId id="623" r:id="rId98"/>
    <p:sldId id="624" r:id="rId99"/>
    <p:sldId id="625" r:id="rId100"/>
    <p:sldId id="626" r:id="rId101"/>
    <p:sldId id="627" r:id="rId102"/>
    <p:sldId id="628" r:id="rId103"/>
    <p:sldId id="629" r:id="rId104"/>
    <p:sldId id="630" r:id="rId105"/>
    <p:sldId id="634" r:id="rId106"/>
    <p:sldId id="635" r:id="rId107"/>
    <p:sldId id="636" r:id="rId108"/>
    <p:sldId id="637" r:id="rId109"/>
    <p:sldId id="646" r:id="rId110"/>
    <p:sldId id="647" r:id="rId111"/>
    <p:sldId id="638" r:id="rId112"/>
    <p:sldId id="639" r:id="rId113"/>
    <p:sldId id="640" r:id="rId114"/>
    <p:sldId id="641" r:id="rId115"/>
    <p:sldId id="642" r:id="rId116"/>
    <p:sldId id="643" r:id="rId117"/>
    <p:sldId id="645" r:id="rId118"/>
    <p:sldId id="661" r:id="rId119"/>
    <p:sldId id="662" r:id="rId120"/>
    <p:sldId id="663" r:id="rId121"/>
    <p:sldId id="664" r:id="rId122"/>
    <p:sldId id="665" r:id="rId123"/>
    <p:sldId id="667" r:id="rId124"/>
    <p:sldId id="666" r:id="rId125"/>
    <p:sldId id="668" r:id="rId126"/>
    <p:sldId id="669" r:id="rId127"/>
    <p:sldId id="670" r:id="rId128"/>
    <p:sldId id="586" r:id="rId129"/>
    <p:sldId id="589" r:id="rId130"/>
    <p:sldId id="675" r:id="rId131"/>
    <p:sldId id="676" r:id="rId132"/>
    <p:sldId id="678" r:id="rId133"/>
    <p:sldId id="679" r:id="rId134"/>
    <p:sldId id="680" r:id="rId135"/>
    <p:sldId id="681" r:id="rId136"/>
    <p:sldId id="682" r:id="rId137"/>
    <p:sldId id="677" r:id="rId138"/>
    <p:sldId id="461" r:id="rId139"/>
  </p:sldIdLst>
  <p:sldSz cx="9144000" cy="6858000" type="screen4x3"/>
  <p:notesSz cx="9144000" cy="6858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a:srgbClr val="A4ABBE"/>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202B0CA-FC54-4496-8BCA-5EF66A818D29}" styleName="Темный стиль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157" autoAdjust="0"/>
    <p:restoredTop sz="94388" autoAdjust="0"/>
  </p:normalViewPr>
  <p:slideViewPr>
    <p:cSldViewPr>
      <p:cViewPr varScale="1">
        <p:scale>
          <a:sx n="109" d="100"/>
          <a:sy n="109" d="100"/>
        </p:scale>
        <p:origin x="1356" y="102"/>
      </p:cViewPr>
      <p:guideLst>
        <p:guide orient="horz" pos="2160"/>
        <p:guide pos="2880"/>
      </p:guideLst>
    </p:cSldViewPr>
  </p:slideViewPr>
  <p:outlineViewPr>
    <p:cViewPr>
      <p:scale>
        <a:sx n="33" d="100"/>
        <a:sy n="33" d="100"/>
      </p:scale>
      <p:origin x="0" y="2381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notesMaster" Target="notesMasters/notesMaster1.xml"/><Relationship Id="rId145"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viewProps" Target="view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Павел ___" userId="d11b0dfcd687bf2d" providerId="LiveId" clId="{88E033A8-2205-4F7F-B728-C95471DDF4B7}"/>
    <pc:docChg chg="undo custSel addSld delSld modSld sldOrd">
      <pc:chgData name="Павел ___" userId="d11b0dfcd687bf2d" providerId="LiveId" clId="{88E033A8-2205-4F7F-B728-C95471DDF4B7}" dt="2022-07-10T21:29:01.260" v="2700" actId="122"/>
      <pc:docMkLst>
        <pc:docMk/>
      </pc:docMkLst>
      <pc:sldChg chg="addSp delSp modSp mod">
        <pc:chgData name="Павел ___" userId="d11b0dfcd687bf2d" providerId="LiveId" clId="{88E033A8-2205-4F7F-B728-C95471DDF4B7}" dt="2022-07-10T21:29:01.260" v="2700" actId="122"/>
        <pc:sldMkLst>
          <pc:docMk/>
          <pc:sldMk cId="1014010049" sldId="256"/>
        </pc:sldMkLst>
        <pc:spChg chg="mod">
          <ac:chgData name="Павел ___" userId="d11b0dfcd687bf2d" providerId="LiveId" clId="{88E033A8-2205-4F7F-B728-C95471DDF4B7}" dt="2022-07-10T14:25:13.514" v="124" actId="1076"/>
          <ac:spMkLst>
            <pc:docMk/>
            <pc:sldMk cId="1014010049" sldId="256"/>
            <ac:spMk id="2" creationId="{00000000-0000-0000-0000-000000000000}"/>
          </ac:spMkLst>
        </pc:spChg>
        <pc:spChg chg="mod">
          <ac:chgData name="Павел ___" userId="d11b0dfcd687bf2d" providerId="LiveId" clId="{88E033A8-2205-4F7F-B728-C95471DDF4B7}" dt="2022-07-10T14:25:04.860" v="123" actId="255"/>
          <ac:spMkLst>
            <pc:docMk/>
            <pc:sldMk cId="1014010049" sldId="256"/>
            <ac:spMk id="3" creationId="{00000000-0000-0000-0000-000000000000}"/>
          </ac:spMkLst>
        </pc:spChg>
        <pc:spChg chg="mod">
          <ac:chgData name="Павел ___" userId="d11b0dfcd687bf2d" providerId="LiveId" clId="{88E033A8-2205-4F7F-B728-C95471DDF4B7}" dt="2022-07-10T21:28:29.346" v="2697" actId="14100"/>
          <ac:spMkLst>
            <pc:docMk/>
            <pc:sldMk cId="1014010049" sldId="256"/>
            <ac:spMk id="6" creationId="{00000000-0000-0000-0000-000000000000}"/>
          </ac:spMkLst>
        </pc:spChg>
        <pc:spChg chg="mod">
          <ac:chgData name="Павел ___" userId="d11b0dfcd687bf2d" providerId="LiveId" clId="{88E033A8-2205-4F7F-B728-C95471DDF4B7}" dt="2022-07-10T21:29:01.260" v="2700" actId="122"/>
          <ac:spMkLst>
            <pc:docMk/>
            <pc:sldMk cId="1014010049" sldId="256"/>
            <ac:spMk id="7" creationId="{00000000-0000-0000-0000-000000000000}"/>
          </ac:spMkLst>
        </pc:spChg>
        <pc:picChg chg="add mod">
          <ac:chgData name="Павел ___" userId="d11b0dfcd687bf2d" providerId="LiveId" clId="{88E033A8-2205-4F7F-B728-C95471DDF4B7}" dt="2022-07-10T21:28:25.584" v="2696" actId="1076"/>
          <ac:picMkLst>
            <pc:docMk/>
            <pc:sldMk cId="1014010049" sldId="256"/>
            <ac:picMk id="8" creationId="{AE19EF2C-C3B4-FFDB-A532-C48C3D37C8D5}"/>
          </ac:picMkLst>
        </pc:picChg>
        <pc:picChg chg="del">
          <ac:chgData name="Павел ___" userId="d11b0dfcd687bf2d" providerId="LiveId" clId="{88E033A8-2205-4F7F-B728-C95471DDF4B7}" dt="2022-07-10T21:26:44.797" v="2651" actId="478"/>
          <ac:picMkLst>
            <pc:docMk/>
            <pc:sldMk cId="1014010049" sldId="256"/>
            <ac:picMk id="1029" creationId="{00000000-0000-0000-0000-000000000000}"/>
          </ac:picMkLst>
        </pc:picChg>
      </pc:sldChg>
      <pc:sldChg chg="del">
        <pc:chgData name="Павел ___" userId="d11b0dfcd687bf2d" providerId="LiveId" clId="{88E033A8-2205-4F7F-B728-C95471DDF4B7}" dt="2022-07-10T19:17:04.346" v="171" actId="47"/>
        <pc:sldMkLst>
          <pc:docMk/>
          <pc:sldMk cId="3497202255" sldId="371"/>
        </pc:sldMkLst>
      </pc:sldChg>
      <pc:sldChg chg="modSp mod">
        <pc:chgData name="Павел ___" userId="d11b0dfcd687bf2d" providerId="LiveId" clId="{88E033A8-2205-4F7F-B728-C95471DDF4B7}" dt="2022-07-10T20:34:05.495" v="1593" actId="255"/>
        <pc:sldMkLst>
          <pc:docMk/>
          <pc:sldMk cId="1401938071" sldId="372"/>
        </pc:sldMkLst>
        <pc:spChg chg="mod">
          <ac:chgData name="Павел ___" userId="d11b0dfcd687bf2d" providerId="LiveId" clId="{88E033A8-2205-4F7F-B728-C95471DDF4B7}" dt="2022-07-10T20:34:05.495" v="1593" actId="255"/>
          <ac:spMkLst>
            <pc:docMk/>
            <pc:sldMk cId="1401938071" sldId="372"/>
            <ac:spMk id="2" creationId="{9A13888E-DE09-40F3-B12D-CA964B777EBC}"/>
          </ac:spMkLst>
        </pc:spChg>
      </pc:sldChg>
      <pc:sldChg chg="modSp add del mod">
        <pc:chgData name="Павел ___" userId="d11b0dfcd687bf2d" providerId="LiveId" clId="{88E033A8-2205-4F7F-B728-C95471DDF4B7}" dt="2022-07-10T20:44:54.208" v="2086" actId="47"/>
        <pc:sldMkLst>
          <pc:docMk/>
          <pc:sldMk cId="110525853" sldId="373"/>
        </pc:sldMkLst>
        <pc:spChg chg="mod">
          <ac:chgData name="Павел ___" userId="d11b0dfcd687bf2d" providerId="LiveId" clId="{88E033A8-2205-4F7F-B728-C95471DDF4B7}" dt="2022-07-10T20:27:50.322" v="1530" actId="27636"/>
          <ac:spMkLst>
            <pc:docMk/>
            <pc:sldMk cId="110525853" sldId="373"/>
            <ac:spMk id="2" creationId="{DE4018C2-A91A-4572-94F5-832E547700C6}"/>
          </ac:spMkLst>
        </pc:spChg>
        <pc:spChg chg="mod">
          <ac:chgData name="Павел ___" userId="d11b0dfcd687bf2d" providerId="LiveId" clId="{88E033A8-2205-4F7F-B728-C95471DDF4B7}" dt="2022-07-10T20:27:54.917" v="1532"/>
          <ac:spMkLst>
            <pc:docMk/>
            <pc:sldMk cId="110525853" sldId="373"/>
            <ac:spMk id="4" creationId="{A33890C3-86DF-42F3-AFCB-08258D2BC7EA}"/>
          </ac:spMkLst>
        </pc:spChg>
      </pc:sldChg>
      <pc:sldChg chg="del">
        <pc:chgData name="Павел ___" userId="d11b0dfcd687bf2d" providerId="LiveId" clId="{88E033A8-2205-4F7F-B728-C95471DDF4B7}" dt="2022-07-10T20:32:38.090" v="1587" actId="47"/>
        <pc:sldMkLst>
          <pc:docMk/>
          <pc:sldMk cId="1457281254" sldId="374"/>
        </pc:sldMkLst>
      </pc:sldChg>
      <pc:sldChg chg="modSp del mod">
        <pc:chgData name="Павел ___" userId="d11b0dfcd687bf2d" providerId="LiveId" clId="{88E033A8-2205-4F7F-B728-C95471DDF4B7}" dt="2022-07-10T20:47:52.305" v="2092" actId="47"/>
        <pc:sldMkLst>
          <pc:docMk/>
          <pc:sldMk cId="1998341863" sldId="375"/>
        </pc:sldMkLst>
        <pc:spChg chg="mod">
          <ac:chgData name="Павел ___" userId="d11b0dfcd687bf2d" providerId="LiveId" clId="{88E033A8-2205-4F7F-B728-C95471DDF4B7}" dt="2022-07-10T20:47:43.820" v="2090" actId="21"/>
          <ac:spMkLst>
            <pc:docMk/>
            <pc:sldMk cId="1998341863" sldId="375"/>
            <ac:spMk id="2" creationId="{2EC67429-1C4F-4322-AF0C-D6D20F16F3B1}"/>
          </ac:spMkLst>
        </pc:spChg>
        <pc:spChg chg="mod">
          <ac:chgData name="Павел ___" userId="d11b0dfcd687bf2d" providerId="LiveId" clId="{88E033A8-2205-4F7F-B728-C95471DDF4B7}" dt="2022-07-10T20:47:19.065" v="2088" actId="20577"/>
          <ac:spMkLst>
            <pc:docMk/>
            <pc:sldMk cId="1998341863" sldId="375"/>
            <ac:spMk id="4" creationId="{B60A2EB3-7D8F-4D9E-9A94-2F6B39D859DC}"/>
          </ac:spMkLst>
        </pc:spChg>
      </pc:sldChg>
      <pc:sldChg chg="modSp mod">
        <pc:chgData name="Павел ___" userId="d11b0dfcd687bf2d" providerId="LiveId" clId="{88E033A8-2205-4F7F-B728-C95471DDF4B7}" dt="2022-07-10T21:08:52.133" v="2586" actId="2711"/>
        <pc:sldMkLst>
          <pc:docMk/>
          <pc:sldMk cId="1235284145" sldId="376"/>
        </pc:sldMkLst>
        <pc:spChg chg="mod">
          <ac:chgData name="Павел ___" userId="d11b0dfcd687bf2d" providerId="LiveId" clId="{88E033A8-2205-4F7F-B728-C95471DDF4B7}" dt="2022-07-10T21:08:52.133" v="2586" actId="2711"/>
          <ac:spMkLst>
            <pc:docMk/>
            <pc:sldMk cId="1235284145" sldId="376"/>
            <ac:spMk id="4" creationId="{A33890C3-86DF-42F3-AFCB-08258D2BC7EA}"/>
          </ac:spMkLst>
        </pc:spChg>
      </pc:sldChg>
      <pc:sldChg chg="del">
        <pc:chgData name="Павел ___" userId="d11b0dfcd687bf2d" providerId="LiveId" clId="{88E033A8-2205-4F7F-B728-C95471DDF4B7}" dt="2022-07-10T20:30:48.371" v="1567" actId="47"/>
        <pc:sldMkLst>
          <pc:docMk/>
          <pc:sldMk cId="3889467446" sldId="377"/>
        </pc:sldMkLst>
      </pc:sldChg>
      <pc:sldChg chg="del">
        <pc:chgData name="Павел ___" userId="d11b0dfcd687bf2d" providerId="LiveId" clId="{88E033A8-2205-4F7F-B728-C95471DDF4B7}" dt="2022-07-10T20:47:12.595" v="2087" actId="47"/>
        <pc:sldMkLst>
          <pc:docMk/>
          <pc:sldMk cId="1487739586" sldId="378"/>
        </pc:sldMkLst>
      </pc:sldChg>
      <pc:sldChg chg="modSp mod ord">
        <pc:chgData name="Павел ___" userId="d11b0dfcd687bf2d" providerId="LiveId" clId="{88E033A8-2205-4F7F-B728-C95471DDF4B7}" dt="2022-07-10T21:00:42" v="2329" actId="313"/>
        <pc:sldMkLst>
          <pc:docMk/>
          <pc:sldMk cId="1463028867" sldId="379"/>
        </pc:sldMkLst>
        <pc:spChg chg="mod">
          <ac:chgData name="Павел ___" userId="d11b0dfcd687bf2d" providerId="LiveId" clId="{88E033A8-2205-4F7F-B728-C95471DDF4B7}" dt="2022-07-10T21:00:42" v="2329" actId="313"/>
          <ac:spMkLst>
            <pc:docMk/>
            <pc:sldMk cId="1463028867" sldId="379"/>
            <ac:spMk id="2" creationId="{2EC67429-1C4F-4322-AF0C-D6D20F16F3B1}"/>
          </ac:spMkLst>
        </pc:spChg>
        <pc:spChg chg="mod">
          <ac:chgData name="Павел ___" userId="d11b0dfcd687bf2d" providerId="LiveId" clId="{88E033A8-2205-4F7F-B728-C95471DDF4B7}" dt="2022-07-10T21:00:27.241" v="2323"/>
          <ac:spMkLst>
            <pc:docMk/>
            <pc:sldMk cId="1463028867" sldId="379"/>
            <ac:spMk id="4" creationId="{B60A2EB3-7D8F-4D9E-9A94-2F6B39D859DC}"/>
          </ac:spMkLst>
        </pc:spChg>
      </pc:sldChg>
      <pc:sldChg chg="del">
        <pc:chgData name="Павел ___" userId="d11b0dfcd687bf2d" providerId="LiveId" clId="{88E033A8-2205-4F7F-B728-C95471DDF4B7}" dt="2022-07-10T20:59:59.852" v="2307" actId="47"/>
        <pc:sldMkLst>
          <pc:docMk/>
          <pc:sldMk cId="1427664928" sldId="380"/>
        </pc:sldMkLst>
      </pc:sldChg>
      <pc:sldChg chg="modSp mod ord">
        <pc:chgData name="Павел ___" userId="d11b0dfcd687bf2d" providerId="LiveId" clId="{88E033A8-2205-4F7F-B728-C95471DDF4B7}" dt="2022-07-10T21:09:18.689" v="2589"/>
        <pc:sldMkLst>
          <pc:docMk/>
          <pc:sldMk cId="3992446649" sldId="381"/>
        </pc:sldMkLst>
        <pc:spChg chg="mod">
          <ac:chgData name="Павел ___" userId="d11b0dfcd687bf2d" providerId="LiveId" clId="{88E033A8-2205-4F7F-B728-C95471DDF4B7}" dt="2022-07-10T21:09:11.751" v="2587" actId="2711"/>
          <ac:spMkLst>
            <pc:docMk/>
            <pc:sldMk cId="3992446649" sldId="381"/>
            <ac:spMk id="2" creationId="{2EC67429-1C4F-4322-AF0C-D6D20F16F3B1}"/>
          </ac:spMkLst>
        </pc:spChg>
        <pc:spChg chg="mod">
          <ac:chgData name="Павел ___" userId="d11b0dfcd687bf2d" providerId="LiveId" clId="{88E033A8-2205-4F7F-B728-C95471DDF4B7}" dt="2022-07-10T21:09:18.689" v="2589"/>
          <ac:spMkLst>
            <pc:docMk/>
            <pc:sldMk cId="3992446649" sldId="381"/>
            <ac:spMk id="4" creationId="{B60A2EB3-7D8F-4D9E-9A94-2F6B39D859DC}"/>
          </ac:spMkLst>
        </pc:spChg>
      </pc:sldChg>
      <pc:sldChg chg="del">
        <pc:chgData name="Павел ___" userId="d11b0dfcd687bf2d" providerId="LiveId" clId="{88E033A8-2205-4F7F-B728-C95471DDF4B7}" dt="2022-07-10T19:17:30.949" v="172" actId="47"/>
        <pc:sldMkLst>
          <pc:docMk/>
          <pc:sldMk cId="1864445942" sldId="382"/>
        </pc:sldMkLst>
      </pc:sldChg>
      <pc:sldChg chg="del">
        <pc:chgData name="Павел ___" userId="d11b0dfcd687bf2d" providerId="LiveId" clId="{88E033A8-2205-4F7F-B728-C95471DDF4B7}" dt="2022-07-10T20:29:00.333" v="1549" actId="47"/>
        <pc:sldMkLst>
          <pc:docMk/>
          <pc:sldMk cId="4130609151" sldId="383"/>
        </pc:sldMkLst>
      </pc:sldChg>
      <pc:sldChg chg="del">
        <pc:chgData name="Павел ___" userId="d11b0dfcd687bf2d" providerId="LiveId" clId="{88E033A8-2205-4F7F-B728-C95471DDF4B7}" dt="2022-07-10T20:29:45.099" v="1557" actId="47"/>
        <pc:sldMkLst>
          <pc:docMk/>
          <pc:sldMk cId="2919136089" sldId="384"/>
        </pc:sldMkLst>
      </pc:sldChg>
      <pc:sldChg chg="del">
        <pc:chgData name="Павел ___" userId="d11b0dfcd687bf2d" providerId="LiveId" clId="{88E033A8-2205-4F7F-B728-C95471DDF4B7}" dt="2022-07-10T20:29:01.114" v="1550" actId="47"/>
        <pc:sldMkLst>
          <pc:docMk/>
          <pc:sldMk cId="2020132412" sldId="385"/>
        </pc:sldMkLst>
      </pc:sldChg>
      <pc:sldChg chg="del">
        <pc:chgData name="Павел ___" userId="d11b0dfcd687bf2d" providerId="LiveId" clId="{88E033A8-2205-4F7F-B728-C95471DDF4B7}" dt="2022-07-10T20:29:02.302" v="1551" actId="47"/>
        <pc:sldMkLst>
          <pc:docMk/>
          <pc:sldMk cId="2887007508" sldId="386"/>
        </pc:sldMkLst>
      </pc:sldChg>
      <pc:sldChg chg="modSp del mod">
        <pc:chgData name="Павел ___" userId="d11b0dfcd687bf2d" providerId="LiveId" clId="{88E033A8-2205-4F7F-B728-C95471DDF4B7}" dt="2022-07-10T20:27:58.972" v="1533" actId="47"/>
        <pc:sldMkLst>
          <pc:docMk/>
          <pc:sldMk cId="3189362494" sldId="387"/>
        </pc:sldMkLst>
        <pc:spChg chg="mod">
          <ac:chgData name="Павел ___" userId="d11b0dfcd687bf2d" providerId="LiveId" clId="{88E033A8-2205-4F7F-B728-C95471DDF4B7}" dt="2022-07-10T20:27:40.944" v="1526" actId="21"/>
          <ac:spMkLst>
            <pc:docMk/>
            <pc:sldMk cId="3189362494" sldId="387"/>
            <ac:spMk id="2" creationId="{DE4018C2-A91A-4572-94F5-832E547700C6}"/>
          </ac:spMkLst>
        </pc:spChg>
      </pc:sldChg>
      <pc:sldChg chg="del">
        <pc:chgData name="Павел ___" userId="d11b0dfcd687bf2d" providerId="LiveId" clId="{88E033A8-2205-4F7F-B728-C95471DDF4B7}" dt="2022-07-10T20:28:46.504" v="1547" actId="47"/>
        <pc:sldMkLst>
          <pc:docMk/>
          <pc:sldMk cId="1703547308" sldId="388"/>
        </pc:sldMkLst>
      </pc:sldChg>
      <pc:sldChg chg="del">
        <pc:chgData name="Павел ___" userId="d11b0dfcd687bf2d" providerId="LiveId" clId="{88E033A8-2205-4F7F-B728-C95471DDF4B7}" dt="2022-07-10T20:28:50.586" v="1548" actId="47"/>
        <pc:sldMkLst>
          <pc:docMk/>
          <pc:sldMk cId="3751494695" sldId="389"/>
        </pc:sldMkLst>
      </pc:sldChg>
      <pc:sldChg chg="del">
        <pc:chgData name="Павел ___" userId="d11b0dfcd687bf2d" providerId="LiveId" clId="{88E033A8-2205-4F7F-B728-C95471DDF4B7}" dt="2022-07-10T20:30:07.829" v="1559" actId="47"/>
        <pc:sldMkLst>
          <pc:docMk/>
          <pc:sldMk cId="80185384" sldId="390"/>
        </pc:sldMkLst>
      </pc:sldChg>
      <pc:sldChg chg="del">
        <pc:chgData name="Павел ___" userId="d11b0dfcd687bf2d" providerId="LiveId" clId="{88E033A8-2205-4F7F-B728-C95471DDF4B7}" dt="2022-07-10T20:30:12.177" v="1560" actId="47"/>
        <pc:sldMkLst>
          <pc:docMk/>
          <pc:sldMk cId="3794050356" sldId="391"/>
        </pc:sldMkLst>
      </pc:sldChg>
      <pc:sldChg chg="del">
        <pc:chgData name="Павел ___" userId="d11b0dfcd687bf2d" providerId="LiveId" clId="{88E033A8-2205-4F7F-B728-C95471DDF4B7}" dt="2022-07-10T20:30:13.803" v="1561" actId="47"/>
        <pc:sldMkLst>
          <pc:docMk/>
          <pc:sldMk cId="3114373297" sldId="392"/>
        </pc:sldMkLst>
      </pc:sldChg>
      <pc:sldChg chg="del">
        <pc:chgData name="Павел ___" userId="d11b0dfcd687bf2d" providerId="LiveId" clId="{88E033A8-2205-4F7F-B728-C95471DDF4B7}" dt="2022-07-10T20:27:30.483" v="1525" actId="47"/>
        <pc:sldMkLst>
          <pc:docMk/>
          <pc:sldMk cId="2116977904" sldId="393"/>
        </pc:sldMkLst>
      </pc:sldChg>
      <pc:sldChg chg="modSp mod">
        <pc:chgData name="Павел ___" userId="d11b0dfcd687bf2d" providerId="LiveId" clId="{88E033A8-2205-4F7F-B728-C95471DDF4B7}" dt="2022-07-10T20:31:24.228" v="1573" actId="27636"/>
        <pc:sldMkLst>
          <pc:docMk/>
          <pc:sldMk cId="2511884557" sldId="394"/>
        </pc:sldMkLst>
        <pc:spChg chg="mod">
          <ac:chgData name="Павел ___" userId="d11b0dfcd687bf2d" providerId="LiveId" clId="{88E033A8-2205-4F7F-B728-C95471DDF4B7}" dt="2022-07-10T20:31:24.228" v="1573" actId="27636"/>
          <ac:spMkLst>
            <pc:docMk/>
            <pc:sldMk cId="2511884557" sldId="394"/>
            <ac:spMk id="2" creationId="{DE4018C2-A91A-4572-94F5-832E547700C6}"/>
          </ac:spMkLst>
        </pc:spChg>
        <pc:spChg chg="mod">
          <ac:chgData name="Павел ___" userId="d11b0dfcd687bf2d" providerId="LiveId" clId="{88E033A8-2205-4F7F-B728-C95471DDF4B7}" dt="2022-07-10T20:31:13.486" v="1571" actId="2711"/>
          <ac:spMkLst>
            <pc:docMk/>
            <pc:sldMk cId="2511884557" sldId="394"/>
            <ac:spMk id="4" creationId="{A33890C3-86DF-42F3-AFCB-08258D2BC7EA}"/>
          </ac:spMkLst>
        </pc:spChg>
      </pc:sldChg>
      <pc:sldChg chg="del">
        <pc:chgData name="Павел ___" userId="d11b0dfcd687bf2d" providerId="LiveId" clId="{88E033A8-2205-4F7F-B728-C95471DDF4B7}" dt="2022-07-10T20:31:29.281" v="1574" actId="47"/>
        <pc:sldMkLst>
          <pc:docMk/>
          <pc:sldMk cId="2185864545" sldId="395"/>
        </pc:sldMkLst>
      </pc:sldChg>
      <pc:sldChg chg="modSp mod">
        <pc:chgData name="Павел ___" userId="d11b0dfcd687bf2d" providerId="LiveId" clId="{88E033A8-2205-4F7F-B728-C95471DDF4B7}" dt="2022-07-10T20:31:44.810" v="1578" actId="27636"/>
        <pc:sldMkLst>
          <pc:docMk/>
          <pc:sldMk cId="558818426" sldId="396"/>
        </pc:sldMkLst>
        <pc:spChg chg="mod">
          <ac:chgData name="Павел ___" userId="d11b0dfcd687bf2d" providerId="LiveId" clId="{88E033A8-2205-4F7F-B728-C95471DDF4B7}" dt="2022-07-10T20:31:44.810" v="1578" actId="27636"/>
          <ac:spMkLst>
            <pc:docMk/>
            <pc:sldMk cId="558818426" sldId="396"/>
            <ac:spMk id="2" creationId="{DE4018C2-A91A-4572-94F5-832E547700C6}"/>
          </ac:spMkLst>
        </pc:spChg>
        <pc:spChg chg="mod">
          <ac:chgData name="Павел ___" userId="d11b0dfcd687bf2d" providerId="LiveId" clId="{88E033A8-2205-4F7F-B728-C95471DDF4B7}" dt="2022-07-10T20:31:40.665" v="1576" actId="2711"/>
          <ac:spMkLst>
            <pc:docMk/>
            <pc:sldMk cId="558818426" sldId="396"/>
            <ac:spMk id="4" creationId="{A33890C3-86DF-42F3-AFCB-08258D2BC7EA}"/>
          </ac:spMkLst>
        </pc:spChg>
      </pc:sldChg>
      <pc:sldChg chg="del">
        <pc:chgData name="Павел ___" userId="d11b0dfcd687bf2d" providerId="LiveId" clId="{88E033A8-2205-4F7F-B728-C95471DDF4B7}" dt="2022-07-10T21:01:26.084" v="2339" actId="47"/>
        <pc:sldMkLst>
          <pc:docMk/>
          <pc:sldMk cId="3574463794" sldId="397"/>
        </pc:sldMkLst>
      </pc:sldChg>
      <pc:sldChg chg="modSp mod">
        <pc:chgData name="Павел ___" userId="d11b0dfcd687bf2d" providerId="LiveId" clId="{88E033A8-2205-4F7F-B728-C95471DDF4B7}" dt="2022-07-10T20:59:04.117" v="2295" actId="20577"/>
        <pc:sldMkLst>
          <pc:docMk/>
          <pc:sldMk cId="1570486909" sldId="398"/>
        </pc:sldMkLst>
        <pc:spChg chg="mod">
          <ac:chgData name="Павел ___" userId="d11b0dfcd687bf2d" providerId="LiveId" clId="{88E033A8-2205-4F7F-B728-C95471DDF4B7}" dt="2022-07-10T20:59:04.117" v="2295" actId="20577"/>
          <ac:spMkLst>
            <pc:docMk/>
            <pc:sldMk cId="1570486909" sldId="398"/>
            <ac:spMk id="2" creationId="{2EC67429-1C4F-4322-AF0C-D6D20F16F3B1}"/>
          </ac:spMkLst>
        </pc:spChg>
        <pc:spChg chg="mod">
          <ac:chgData name="Павел ___" userId="d11b0dfcd687bf2d" providerId="LiveId" clId="{88E033A8-2205-4F7F-B728-C95471DDF4B7}" dt="2022-07-10T20:48:26.313" v="2095" actId="113"/>
          <ac:spMkLst>
            <pc:docMk/>
            <pc:sldMk cId="1570486909" sldId="398"/>
            <ac:spMk id="4" creationId="{B60A2EB3-7D8F-4D9E-9A94-2F6B39D859DC}"/>
          </ac:spMkLst>
        </pc:spChg>
      </pc:sldChg>
      <pc:sldChg chg="del ord">
        <pc:chgData name="Павел ___" userId="d11b0dfcd687bf2d" providerId="LiveId" clId="{88E033A8-2205-4F7F-B728-C95471DDF4B7}" dt="2022-07-10T20:59:36.006" v="2302" actId="47"/>
        <pc:sldMkLst>
          <pc:docMk/>
          <pc:sldMk cId="2074659785" sldId="400"/>
        </pc:sldMkLst>
      </pc:sldChg>
      <pc:sldChg chg="modSp mod ord">
        <pc:chgData name="Павел ___" userId="d11b0dfcd687bf2d" providerId="LiveId" clId="{88E033A8-2205-4F7F-B728-C95471DDF4B7}" dt="2022-07-10T21:01:17.848" v="2337"/>
        <pc:sldMkLst>
          <pc:docMk/>
          <pc:sldMk cId="250241226" sldId="401"/>
        </pc:sldMkLst>
        <pc:spChg chg="mod">
          <ac:chgData name="Павел ___" userId="d11b0dfcd687bf2d" providerId="LiveId" clId="{88E033A8-2205-4F7F-B728-C95471DDF4B7}" dt="2022-07-10T21:01:17.848" v="2337"/>
          <ac:spMkLst>
            <pc:docMk/>
            <pc:sldMk cId="250241226" sldId="401"/>
            <ac:spMk id="2" creationId="{2EC67429-1C4F-4322-AF0C-D6D20F16F3B1}"/>
          </ac:spMkLst>
        </pc:spChg>
      </pc:sldChg>
      <pc:sldChg chg="modSp del mod ord">
        <pc:chgData name="Павел ___" userId="d11b0dfcd687bf2d" providerId="LiveId" clId="{88E033A8-2205-4F7F-B728-C95471DDF4B7}" dt="2022-07-10T21:01:20.946" v="2338" actId="47"/>
        <pc:sldMkLst>
          <pc:docMk/>
          <pc:sldMk cId="2475084078" sldId="402"/>
        </pc:sldMkLst>
        <pc:spChg chg="mod">
          <ac:chgData name="Павел ___" userId="d11b0dfcd687bf2d" providerId="LiveId" clId="{88E033A8-2205-4F7F-B728-C95471DDF4B7}" dt="2022-07-10T21:01:07.041" v="2331" actId="27636"/>
          <ac:spMkLst>
            <pc:docMk/>
            <pc:sldMk cId="2475084078" sldId="402"/>
            <ac:spMk id="2" creationId="{2EC67429-1C4F-4322-AF0C-D6D20F16F3B1}"/>
          </ac:spMkLst>
        </pc:spChg>
      </pc:sldChg>
      <pc:sldChg chg="modSp mod">
        <pc:chgData name="Павел ___" userId="d11b0dfcd687bf2d" providerId="LiveId" clId="{88E033A8-2205-4F7F-B728-C95471DDF4B7}" dt="2022-07-10T20:32:30.017" v="1586" actId="20577"/>
        <pc:sldMkLst>
          <pc:docMk/>
          <pc:sldMk cId="4245357831" sldId="403"/>
        </pc:sldMkLst>
        <pc:spChg chg="mod">
          <ac:chgData name="Павел ___" userId="d11b0dfcd687bf2d" providerId="LiveId" clId="{88E033A8-2205-4F7F-B728-C95471DDF4B7}" dt="2022-07-10T20:32:30.017" v="1586" actId="20577"/>
          <ac:spMkLst>
            <pc:docMk/>
            <pc:sldMk cId="4245357831" sldId="403"/>
            <ac:spMk id="2" creationId="{DE4018C2-A91A-4572-94F5-832E547700C6}"/>
          </ac:spMkLst>
        </pc:spChg>
        <pc:spChg chg="mod">
          <ac:chgData name="Павел ___" userId="d11b0dfcd687bf2d" providerId="LiveId" clId="{88E033A8-2205-4F7F-B728-C95471DDF4B7}" dt="2022-07-10T20:32:18.971" v="1582" actId="27636"/>
          <ac:spMkLst>
            <pc:docMk/>
            <pc:sldMk cId="4245357831" sldId="403"/>
            <ac:spMk id="4" creationId="{A33890C3-86DF-42F3-AFCB-08258D2BC7EA}"/>
          </ac:spMkLst>
        </pc:spChg>
      </pc:sldChg>
      <pc:sldChg chg="addSp delSp modSp new mod">
        <pc:chgData name="Павел ___" userId="d11b0dfcd687bf2d" providerId="LiveId" clId="{88E033A8-2205-4F7F-B728-C95471DDF4B7}" dt="2022-07-10T21:05:41.935" v="2560"/>
        <pc:sldMkLst>
          <pc:docMk/>
          <pc:sldMk cId="849599192" sldId="404"/>
        </pc:sldMkLst>
        <pc:spChg chg="mod">
          <ac:chgData name="Павел ___" userId="d11b0dfcd687bf2d" providerId="LiveId" clId="{88E033A8-2205-4F7F-B728-C95471DDF4B7}" dt="2022-07-10T21:05:41.935" v="2560"/>
          <ac:spMkLst>
            <pc:docMk/>
            <pc:sldMk cId="849599192" sldId="404"/>
            <ac:spMk id="2" creationId="{09D2EC6D-6E6E-378E-E811-1DDC8F503D9C}"/>
          </ac:spMkLst>
        </pc:spChg>
        <pc:spChg chg="add del mod">
          <ac:chgData name="Павел ___" userId="d11b0dfcd687bf2d" providerId="LiveId" clId="{88E033A8-2205-4F7F-B728-C95471DDF4B7}" dt="2022-07-10T15:05:11.251" v="160" actId="478"/>
          <ac:spMkLst>
            <pc:docMk/>
            <pc:sldMk cId="849599192" sldId="404"/>
            <ac:spMk id="5" creationId="{095D6AA3-3553-E1AB-D7A3-BF5EF54856C6}"/>
          </ac:spMkLst>
        </pc:spChg>
        <pc:spChg chg="add del mod">
          <ac:chgData name="Павел ___" userId="d11b0dfcd687bf2d" providerId="LiveId" clId="{88E033A8-2205-4F7F-B728-C95471DDF4B7}" dt="2022-07-10T15:05:13.808" v="161" actId="478"/>
          <ac:spMkLst>
            <pc:docMk/>
            <pc:sldMk cId="849599192" sldId="404"/>
            <ac:spMk id="7" creationId="{8DA19F8E-BFF5-61B5-85EA-AF57388EFAA1}"/>
          </ac:spMkLst>
        </pc:spChg>
      </pc:sldChg>
      <pc:sldChg chg="addSp delSp modSp new mod ord">
        <pc:chgData name="Павел ___" userId="d11b0dfcd687bf2d" providerId="LiveId" clId="{88E033A8-2205-4F7F-B728-C95471DDF4B7}" dt="2022-07-10T19:44:32.487" v="188"/>
        <pc:sldMkLst>
          <pc:docMk/>
          <pc:sldMk cId="497551487" sldId="405"/>
        </pc:sldMkLst>
        <pc:spChg chg="del mod">
          <ac:chgData name="Павел ___" userId="d11b0dfcd687bf2d" providerId="LiveId" clId="{88E033A8-2205-4F7F-B728-C95471DDF4B7}" dt="2022-07-10T19:43:15.824" v="177"/>
          <ac:spMkLst>
            <pc:docMk/>
            <pc:sldMk cId="497551487" sldId="405"/>
            <ac:spMk id="2" creationId="{1E9F0572-322C-6656-2A9C-937DC62A7663}"/>
          </ac:spMkLst>
        </pc:spChg>
        <pc:spChg chg="del mod">
          <ac:chgData name="Павел ___" userId="d11b0dfcd687bf2d" providerId="LiveId" clId="{88E033A8-2205-4F7F-B728-C95471DDF4B7}" dt="2022-07-10T19:43:08.748" v="175" actId="478"/>
          <ac:spMkLst>
            <pc:docMk/>
            <pc:sldMk cId="497551487" sldId="405"/>
            <ac:spMk id="5" creationId="{0E5DE63E-A143-0476-EFEF-DEC3409A2C7D}"/>
          </ac:spMkLst>
        </pc:spChg>
        <pc:picChg chg="add mod">
          <ac:chgData name="Павел ___" userId="d11b0dfcd687bf2d" providerId="LiveId" clId="{88E033A8-2205-4F7F-B728-C95471DDF4B7}" dt="2022-07-10T19:43:23.113" v="179" actId="14100"/>
          <ac:picMkLst>
            <pc:docMk/>
            <pc:sldMk cId="497551487" sldId="405"/>
            <ac:picMk id="6" creationId="{B06709D0-5F18-1578-FFB6-3E7104A2402D}"/>
          </ac:picMkLst>
        </pc:picChg>
      </pc:sldChg>
      <pc:sldChg chg="modSp add del mod">
        <pc:chgData name="Павел ___" userId="d11b0dfcd687bf2d" providerId="LiveId" clId="{88E033A8-2205-4F7F-B728-C95471DDF4B7}" dt="2022-07-10T19:45:37.177" v="203" actId="47"/>
        <pc:sldMkLst>
          <pc:docMk/>
          <pc:sldMk cId="1652534251" sldId="406"/>
        </pc:sldMkLst>
        <pc:spChg chg="mod">
          <ac:chgData name="Павел ___" userId="d11b0dfcd687bf2d" providerId="LiveId" clId="{88E033A8-2205-4F7F-B728-C95471DDF4B7}" dt="2022-07-10T19:45:35.437" v="202" actId="21"/>
          <ac:spMkLst>
            <pc:docMk/>
            <pc:sldMk cId="1652534251" sldId="406"/>
            <ac:spMk id="2" creationId="{09D2EC6D-6E6E-378E-E811-1DDC8F503D9C}"/>
          </ac:spMkLst>
        </pc:spChg>
      </pc:sldChg>
      <pc:sldChg chg="modSp new mod">
        <pc:chgData name="Павел ___" userId="d11b0dfcd687bf2d" providerId="LiveId" clId="{88E033A8-2205-4F7F-B728-C95471DDF4B7}" dt="2022-07-10T19:46:10.024" v="213" actId="27636"/>
        <pc:sldMkLst>
          <pc:docMk/>
          <pc:sldMk cId="342510790" sldId="407"/>
        </pc:sldMkLst>
        <pc:spChg chg="mod">
          <ac:chgData name="Павел ___" userId="d11b0dfcd687bf2d" providerId="LiveId" clId="{88E033A8-2205-4F7F-B728-C95471DDF4B7}" dt="2022-07-10T19:46:10.024" v="213" actId="27636"/>
          <ac:spMkLst>
            <pc:docMk/>
            <pc:sldMk cId="342510790" sldId="407"/>
            <ac:spMk id="2" creationId="{4616730D-BB7E-7E13-A401-22F0A796E030}"/>
          </ac:spMkLst>
        </pc:spChg>
        <pc:spChg chg="mod">
          <ac:chgData name="Павел ___" userId="d11b0dfcd687bf2d" providerId="LiveId" clId="{88E033A8-2205-4F7F-B728-C95471DDF4B7}" dt="2022-07-10T19:46:04.608" v="211" actId="14100"/>
          <ac:spMkLst>
            <pc:docMk/>
            <pc:sldMk cId="342510790" sldId="407"/>
            <ac:spMk id="5" creationId="{4A1F6539-3A36-ECC1-B5A4-6F7B376E6110}"/>
          </ac:spMkLst>
        </pc:spChg>
      </pc:sldChg>
      <pc:sldChg chg="modSp add mod">
        <pc:chgData name="Павел ___" userId="d11b0dfcd687bf2d" providerId="LiveId" clId="{88E033A8-2205-4F7F-B728-C95471DDF4B7}" dt="2022-07-10T21:06:14.719" v="2567" actId="113"/>
        <pc:sldMkLst>
          <pc:docMk/>
          <pc:sldMk cId="1338489922" sldId="408"/>
        </pc:sldMkLst>
        <pc:spChg chg="mod">
          <ac:chgData name="Павел ___" userId="d11b0dfcd687bf2d" providerId="LiveId" clId="{88E033A8-2205-4F7F-B728-C95471DDF4B7}" dt="2022-07-10T21:06:14.719" v="2567" actId="113"/>
          <ac:spMkLst>
            <pc:docMk/>
            <pc:sldMk cId="1338489922" sldId="408"/>
            <ac:spMk id="2" creationId="{4616730D-BB7E-7E13-A401-22F0A796E030}"/>
          </ac:spMkLst>
        </pc:spChg>
      </pc:sldChg>
      <pc:sldChg chg="modSp add mod">
        <pc:chgData name="Павел ___" userId="d11b0dfcd687bf2d" providerId="LiveId" clId="{88E033A8-2205-4F7F-B728-C95471DDF4B7}" dt="2022-07-10T19:49:59.623" v="278" actId="27636"/>
        <pc:sldMkLst>
          <pc:docMk/>
          <pc:sldMk cId="297132764" sldId="409"/>
        </pc:sldMkLst>
        <pc:spChg chg="mod">
          <ac:chgData name="Павел ___" userId="d11b0dfcd687bf2d" providerId="LiveId" clId="{88E033A8-2205-4F7F-B728-C95471DDF4B7}" dt="2022-07-10T19:49:59.623" v="278" actId="27636"/>
          <ac:spMkLst>
            <pc:docMk/>
            <pc:sldMk cId="297132764" sldId="409"/>
            <ac:spMk id="2" creationId="{4616730D-BB7E-7E13-A401-22F0A796E030}"/>
          </ac:spMkLst>
        </pc:spChg>
        <pc:spChg chg="mod">
          <ac:chgData name="Павел ___" userId="d11b0dfcd687bf2d" providerId="LiveId" clId="{88E033A8-2205-4F7F-B728-C95471DDF4B7}" dt="2022-07-10T19:48:46.827" v="251" actId="20577"/>
          <ac:spMkLst>
            <pc:docMk/>
            <pc:sldMk cId="297132764" sldId="409"/>
            <ac:spMk id="5" creationId="{4A1F6539-3A36-ECC1-B5A4-6F7B376E6110}"/>
          </ac:spMkLst>
        </pc:spChg>
      </pc:sldChg>
      <pc:sldChg chg="modSp add mod">
        <pc:chgData name="Павел ___" userId="d11b0dfcd687bf2d" providerId="LiveId" clId="{88E033A8-2205-4F7F-B728-C95471DDF4B7}" dt="2022-07-10T19:50:10.445" v="280" actId="27636"/>
        <pc:sldMkLst>
          <pc:docMk/>
          <pc:sldMk cId="237186881" sldId="410"/>
        </pc:sldMkLst>
        <pc:spChg chg="mod">
          <ac:chgData name="Павел ___" userId="d11b0dfcd687bf2d" providerId="LiveId" clId="{88E033A8-2205-4F7F-B728-C95471DDF4B7}" dt="2022-07-10T19:50:10.445" v="280" actId="27636"/>
          <ac:spMkLst>
            <pc:docMk/>
            <pc:sldMk cId="237186881" sldId="410"/>
            <ac:spMk id="2" creationId="{4616730D-BB7E-7E13-A401-22F0A796E030}"/>
          </ac:spMkLst>
        </pc:spChg>
      </pc:sldChg>
      <pc:sldChg chg="modSp add mod">
        <pc:chgData name="Павел ___" userId="d11b0dfcd687bf2d" providerId="LiveId" clId="{88E033A8-2205-4F7F-B728-C95471DDF4B7}" dt="2022-07-10T19:52:12.089" v="375" actId="5793"/>
        <pc:sldMkLst>
          <pc:docMk/>
          <pc:sldMk cId="2953198707" sldId="411"/>
        </pc:sldMkLst>
        <pc:spChg chg="mod">
          <ac:chgData name="Павел ___" userId="d11b0dfcd687bf2d" providerId="LiveId" clId="{88E033A8-2205-4F7F-B728-C95471DDF4B7}" dt="2022-07-10T19:52:12.089" v="375" actId="5793"/>
          <ac:spMkLst>
            <pc:docMk/>
            <pc:sldMk cId="2953198707" sldId="411"/>
            <ac:spMk id="2" creationId="{4616730D-BB7E-7E13-A401-22F0A796E030}"/>
          </ac:spMkLst>
        </pc:spChg>
        <pc:spChg chg="mod">
          <ac:chgData name="Павел ___" userId="d11b0dfcd687bf2d" providerId="LiveId" clId="{88E033A8-2205-4F7F-B728-C95471DDF4B7}" dt="2022-07-10T19:51:20.920" v="356" actId="313"/>
          <ac:spMkLst>
            <pc:docMk/>
            <pc:sldMk cId="2953198707" sldId="411"/>
            <ac:spMk id="5" creationId="{4A1F6539-3A36-ECC1-B5A4-6F7B376E6110}"/>
          </ac:spMkLst>
        </pc:spChg>
      </pc:sldChg>
      <pc:sldChg chg="modSp add mod">
        <pc:chgData name="Павел ___" userId="d11b0dfcd687bf2d" providerId="LiveId" clId="{88E033A8-2205-4F7F-B728-C95471DDF4B7}" dt="2022-07-10T20:26:16.122" v="1521" actId="20577"/>
        <pc:sldMkLst>
          <pc:docMk/>
          <pc:sldMk cId="269622039" sldId="412"/>
        </pc:sldMkLst>
        <pc:spChg chg="mod">
          <ac:chgData name="Павел ___" userId="d11b0dfcd687bf2d" providerId="LiveId" clId="{88E033A8-2205-4F7F-B728-C95471DDF4B7}" dt="2022-07-10T20:26:04.804" v="1507" actId="255"/>
          <ac:spMkLst>
            <pc:docMk/>
            <pc:sldMk cId="269622039" sldId="412"/>
            <ac:spMk id="2" creationId="{9A13888E-DE09-40F3-B12D-CA964B777EBC}"/>
          </ac:spMkLst>
        </pc:spChg>
        <pc:spChg chg="mod">
          <ac:chgData name="Павел ___" userId="d11b0dfcd687bf2d" providerId="LiveId" clId="{88E033A8-2205-4F7F-B728-C95471DDF4B7}" dt="2022-07-10T20:26:16.122" v="1521" actId="20577"/>
          <ac:spMkLst>
            <pc:docMk/>
            <pc:sldMk cId="269622039" sldId="412"/>
            <ac:spMk id="4" creationId="{4CB9E30A-91D5-4849-90BC-16B34774C43B}"/>
          </ac:spMkLst>
        </pc:spChg>
      </pc:sldChg>
      <pc:sldChg chg="delSp modSp new mod">
        <pc:chgData name="Павел ___" userId="d11b0dfcd687bf2d" providerId="LiveId" clId="{88E033A8-2205-4F7F-B728-C95471DDF4B7}" dt="2022-07-10T19:55:31.596" v="424" actId="1076"/>
        <pc:sldMkLst>
          <pc:docMk/>
          <pc:sldMk cId="4052692501" sldId="413"/>
        </pc:sldMkLst>
        <pc:spChg chg="mod">
          <ac:chgData name="Павел ___" userId="d11b0dfcd687bf2d" providerId="LiveId" clId="{88E033A8-2205-4F7F-B728-C95471DDF4B7}" dt="2022-07-10T19:55:31.596" v="424" actId="1076"/>
          <ac:spMkLst>
            <pc:docMk/>
            <pc:sldMk cId="4052692501" sldId="413"/>
            <ac:spMk id="2" creationId="{180BB7E0-9C34-0378-4951-EA343E41A6FB}"/>
          </ac:spMkLst>
        </pc:spChg>
        <pc:spChg chg="del mod">
          <ac:chgData name="Павел ___" userId="d11b0dfcd687bf2d" providerId="LiveId" clId="{88E033A8-2205-4F7F-B728-C95471DDF4B7}" dt="2022-07-10T19:55:05.748" v="416" actId="478"/>
          <ac:spMkLst>
            <pc:docMk/>
            <pc:sldMk cId="4052692501" sldId="413"/>
            <ac:spMk id="5" creationId="{02B8C5FF-660F-40B0-D717-BA5903502812}"/>
          </ac:spMkLst>
        </pc:spChg>
      </pc:sldChg>
      <pc:sldChg chg="modSp new mod">
        <pc:chgData name="Павел ___" userId="d11b0dfcd687bf2d" providerId="LiveId" clId="{88E033A8-2205-4F7F-B728-C95471DDF4B7}" dt="2022-07-10T20:55:25.183" v="2219" actId="6549"/>
        <pc:sldMkLst>
          <pc:docMk/>
          <pc:sldMk cId="2982730272" sldId="414"/>
        </pc:sldMkLst>
        <pc:spChg chg="mod">
          <ac:chgData name="Павел ___" userId="d11b0dfcd687bf2d" providerId="LiveId" clId="{88E033A8-2205-4F7F-B728-C95471DDF4B7}" dt="2022-07-10T20:55:25.183" v="2219" actId="6549"/>
          <ac:spMkLst>
            <pc:docMk/>
            <pc:sldMk cId="2982730272" sldId="414"/>
            <ac:spMk id="2" creationId="{C653B292-21E9-3AD8-552C-3CA8D73C8858}"/>
          </ac:spMkLst>
        </pc:spChg>
        <pc:spChg chg="mod">
          <ac:chgData name="Павел ___" userId="d11b0dfcd687bf2d" providerId="LiveId" clId="{88E033A8-2205-4F7F-B728-C95471DDF4B7}" dt="2022-07-10T19:56:50.766" v="511" actId="6549"/>
          <ac:spMkLst>
            <pc:docMk/>
            <pc:sldMk cId="2982730272" sldId="414"/>
            <ac:spMk id="5" creationId="{80DE08E6-B8D4-94AC-8B22-5EA267502CD0}"/>
          </ac:spMkLst>
        </pc:spChg>
      </pc:sldChg>
      <pc:sldChg chg="modSp add mod">
        <pc:chgData name="Павел ___" userId="d11b0dfcd687bf2d" providerId="LiveId" clId="{88E033A8-2205-4F7F-B728-C95471DDF4B7}" dt="2022-07-10T21:11:22.430" v="2650" actId="313"/>
        <pc:sldMkLst>
          <pc:docMk/>
          <pc:sldMk cId="4040422980" sldId="415"/>
        </pc:sldMkLst>
        <pc:spChg chg="mod">
          <ac:chgData name="Павел ___" userId="d11b0dfcd687bf2d" providerId="LiveId" clId="{88E033A8-2205-4F7F-B728-C95471DDF4B7}" dt="2022-07-10T21:11:22.430" v="2650" actId="313"/>
          <ac:spMkLst>
            <pc:docMk/>
            <pc:sldMk cId="4040422980" sldId="415"/>
            <ac:spMk id="2" creationId="{C653B292-21E9-3AD8-552C-3CA8D73C8858}"/>
          </ac:spMkLst>
        </pc:spChg>
      </pc:sldChg>
      <pc:sldChg chg="modSp add mod">
        <pc:chgData name="Павел ___" userId="d11b0dfcd687bf2d" providerId="LiveId" clId="{88E033A8-2205-4F7F-B728-C95471DDF4B7}" dt="2022-07-10T20:12:08.456" v="842" actId="27636"/>
        <pc:sldMkLst>
          <pc:docMk/>
          <pc:sldMk cId="29355286" sldId="416"/>
        </pc:sldMkLst>
        <pc:spChg chg="mod">
          <ac:chgData name="Павел ___" userId="d11b0dfcd687bf2d" providerId="LiveId" clId="{88E033A8-2205-4F7F-B728-C95471DDF4B7}" dt="2022-07-10T20:12:08.456" v="842" actId="27636"/>
          <ac:spMkLst>
            <pc:docMk/>
            <pc:sldMk cId="29355286" sldId="416"/>
            <ac:spMk id="2" creationId="{C653B292-21E9-3AD8-552C-3CA8D73C8858}"/>
          </ac:spMkLst>
        </pc:spChg>
        <pc:spChg chg="mod">
          <ac:chgData name="Павел ___" userId="d11b0dfcd687bf2d" providerId="LiveId" clId="{88E033A8-2205-4F7F-B728-C95471DDF4B7}" dt="2022-07-10T20:09:40.443" v="775" actId="14100"/>
          <ac:spMkLst>
            <pc:docMk/>
            <pc:sldMk cId="29355286" sldId="416"/>
            <ac:spMk id="5" creationId="{80DE08E6-B8D4-94AC-8B22-5EA267502CD0}"/>
          </ac:spMkLst>
        </pc:spChg>
      </pc:sldChg>
      <pc:sldChg chg="modSp add mod">
        <pc:chgData name="Павел ___" userId="d11b0dfcd687bf2d" providerId="LiveId" clId="{88E033A8-2205-4F7F-B728-C95471DDF4B7}" dt="2022-07-10T20:21:14.130" v="1151" actId="27636"/>
        <pc:sldMkLst>
          <pc:docMk/>
          <pc:sldMk cId="1305183434" sldId="417"/>
        </pc:sldMkLst>
        <pc:spChg chg="mod">
          <ac:chgData name="Павел ___" userId="d11b0dfcd687bf2d" providerId="LiveId" clId="{88E033A8-2205-4F7F-B728-C95471DDF4B7}" dt="2022-07-10T20:21:14.130" v="1151" actId="27636"/>
          <ac:spMkLst>
            <pc:docMk/>
            <pc:sldMk cId="1305183434" sldId="417"/>
            <ac:spMk id="2" creationId="{C653B292-21E9-3AD8-552C-3CA8D73C8858}"/>
          </ac:spMkLst>
        </pc:spChg>
      </pc:sldChg>
      <pc:sldChg chg="addSp delSp modSp new mod">
        <pc:chgData name="Павел ___" userId="d11b0dfcd687bf2d" providerId="LiveId" clId="{88E033A8-2205-4F7F-B728-C95471DDF4B7}" dt="2022-07-10T20:15:33.408" v="1092" actId="478"/>
        <pc:sldMkLst>
          <pc:docMk/>
          <pc:sldMk cId="4025418315" sldId="418"/>
        </pc:sldMkLst>
        <pc:spChg chg="del">
          <ac:chgData name="Павел ___" userId="d11b0dfcd687bf2d" providerId="LiveId" clId="{88E033A8-2205-4F7F-B728-C95471DDF4B7}" dt="2022-07-10T20:15:12.399" v="1089"/>
          <ac:spMkLst>
            <pc:docMk/>
            <pc:sldMk cId="4025418315" sldId="418"/>
            <ac:spMk id="2" creationId="{EE50F9DC-8C6E-FF98-2E63-9935DE0DB056}"/>
          </ac:spMkLst>
        </pc:spChg>
        <pc:spChg chg="del">
          <ac:chgData name="Павел ___" userId="d11b0dfcd687bf2d" providerId="LiveId" clId="{88E033A8-2205-4F7F-B728-C95471DDF4B7}" dt="2022-07-10T20:15:33.408" v="1092" actId="478"/>
          <ac:spMkLst>
            <pc:docMk/>
            <pc:sldMk cId="4025418315" sldId="418"/>
            <ac:spMk id="5" creationId="{75A40ECC-EEA3-6E4C-6CD1-409100C4C3B4}"/>
          </ac:spMkLst>
        </pc:spChg>
        <pc:picChg chg="add mod">
          <ac:chgData name="Павел ___" userId="d11b0dfcd687bf2d" providerId="LiveId" clId="{88E033A8-2205-4F7F-B728-C95471DDF4B7}" dt="2022-07-10T20:15:12.399" v="1089"/>
          <ac:picMkLst>
            <pc:docMk/>
            <pc:sldMk cId="4025418315" sldId="418"/>
            <ac:picMk id="6" creationId="{A2CC9114-D251-14FD-79FA-A7B00AEB12A2}"/>
          </ac:picMkLst>
        </pc:picChg>
        <pc:picChg chg="add mod">
          <ac:chgData name="Павел ___" userId="d11b0dfcd687bf2d" providerId="LiveId" clId="{88E033A8-2205-4F7F-B728-C95471DDF4B7}" dt="2022-07-10T20:15:29.378" v="1091" actId="1076"/>
          <ac:picMkLst>
            <pc:docMk/>
            <pc:sldMk cId="4025418315" sldId="418"/>
            <ac:picMk id="7" creationId="{C07B53E9-9C4A-113D-8024-EAE54D72AF61}"/>
          </ac:picMkLst>
        </pc:picChg>
      </pc:sldChg>
      <pc:sldChg chg="addSp delSp modSp new mod ord">
        <pc:chgData name="Павел ___" userId="d11b0dfcd687bf2d" providerId="LiveId" clId="{88E033A8-2205-4F7F-B728-C95471DDF4B7}" dt="2022-07-10T20:20:43.265" v="1116"/>
        <pc:sldMkLst>
          <pc:docMk/>
          <pc:sldMk cId="665841293" sldId="419"/>
        </pc:sldMkLst>
        <pc:spChg chg="del mod">
          <ac:chgData name="Павел ___" userId="d11b0dfcd687bf2d" providerId="LiveId" clId="{88E033A8-2205-4F7F-B728-C95471DDF4B7}" dt="2022-07-10T20:16:52.090" v="1104"/>
          <ac:spMkLst>
            <pc:docMk/>
            <pc:sldMk cId="665841293" sldId="419"/>
            <ac:spMk id="2" creationId="{61163C46-7A34-C0C5-A386-7F71450729CF}"/>
          </ac:spMkLst>
        </pc:spChg>
        <pc:spChg chg="mod">
          <ac:chgData name="Павел ___" userId="d11b0dfcd687bf2d" providerId="LiveId" clId="{88E033A8-2205-4F7F-B728-C95471DDF4B7}" dt="2022-07-10T20:16:11.604" v="1100" actId="113"/>
          <ac:spMkLst>
            <pc:docMk/>
            <pc:sldMk cId="665841293" sldId="419"/>
            <ac:spMk id="5" creationId="{635C0AF8-FE2B-D06C-EB74-9DD9E3135B41}"/>
          </ac:spMkLst>
        </pc:spChg>
        <pc:spChg chg="add del mod">
          <ac:chgData name="Павел ___" userId="d11b0dfcd687bf2d" providerId="LiveId" clId="{88E033A8-2205-4F7F-B728-C95471DDF4B7}" dt="2022-07-10T20:17:27.740" v="1108" actId="478"/>
          <ac:spMkLst>
            <pc:docMk/>
            <pc:sldMk cId="665841293" sldId="419"/>
            <ac:spMk id="10" creationId="{62BF9A50-E84B-13A3-D08F-EAC3B84B7FED}"/>
          </ac:spMkLst>
        </pc:spChg>
        <pc:picChg chg="add del mod">
          <ac:chgData name="Павел ___" userId="d11b0dfcd687bf2d" providerId="LiveId" clId="{88E033A8-2205-4F7F-B728-C95471DDF4B7}" dt="2022-07-10T20:17:25.758" v="1107" actId="478"/>
          <ac:picMkLst>
            <pc:docMk/>
            <pc:sldMk cId="665841293" sldId="419"/>
            <ac:picMk id="6" creationId="{B7D77CB2-BD50-9621-18EA-956007FBBEAE}"/>
          </ac:picMkLst>
        </pc:picChg>
        <pc:picChg chg="add del mod">
          <ac:chgData name="Павел ___" userId="d11b0dfcd687bf2d" providerId="LiveId" clId="{88E033A8-2205-4F7F-B728-C95471DDF4B7}" dt="2022-07-10T20:17:28.872" v="1109" actId="478"/>
          <ac:picMkLst>
            <pc:docMk/>
            <pc:sldMk cId="665841293" sldId="419"/>
            <ac:picMk id="7" creationId="{135377CB-6783-D844-E67C-DEEED314C81D}"/>
          </ac:picMkLst>
        </pc:picChg>
        <pc:picChg chg="add del mod">
          <ac:chgData name="Павел ___" userId="d11b0dfcd687bf2d" providerId="LiveId" clId="{88E033A8-2205-4F7F-B728-C95471DDF4B7}" dt="2022-07-10T20:17:29.649" v="1110" actId="478"/>
          <ac:picMkLst>
            <pc:docMk/>
            <pc:sldMk cId="665841293" sldId="419"/>
            <ac:picMk id="8" creationId="{3A3267A1-F103-B5DD-468D-81B7198362DE}"/>
          </ac:picMkLst>
        </pc:picChg>
        <pc:picChg chg="add mod modCrop">
          <ac:chgData name="Павел ___" userId="d11b0dfcd687bf2d" providerId="LiveId" clId="{88E033A8-2205-4F7F-B728-C95471DDF4B7}" dt="2022-07-10T20:20:31.669" v="1114" actId="14100"/>
          <ac:picMkLst>
            <pc:docMk/>
            <pc:sldMk cId="665841293" sldId="419"/>
            <ac:picMk id="12" creationId="{FBC7C560-91E2-03B7-AF54-B95293F40710}"/>
          </ac:picMkLst>
        </pc:picChg>
      </pc:sldChg>
      <pc:sldChg chg="modSp add mod">
        <pc:chgData name="Павел ___" userId="d11b0dfcd687bf2d" providerId="LiveId" clId="{88E033A8-2205-4F7F-B728-C95471DDF4B7}" dt="2022-07-10T21:06:58.640" v="2568" actId="2711"/>
        <pc:sldMkLst>
          <pc:docMk/>
          <pc:sldMk cId="2537019918" sldId="420"/>
        </pc:sldMkLst>
        <pc:spChg chg="mod">
          <ac:chgData name="Павел ___" userId="d11b0dfcd687bf2d" providerId="LiveId" clId="{88E033A8-2205-4F7F-B728-C95471DDF4B7}" dt="2022-07-10T21:06:58.640" v="2568" actId="2711"/>
          <ac:spMkLst>
            <pc:docMk/>
            <pc:sldMk cId="2537019918" sldId="420"/>
            <ac:spMk id="2" creationId="{61163C46-7A34-C0C5-A386-7F71450729CF}"/>
          </ac:spMkLst>
        </pc:spChg>
      </pc:sldChg>
      <pc:sldChg chg="modSp add mod">
        <pc:chgData name="Павел ___" userId="d11b0dfcd687bf2d" providerId="LiveId" clId="{88E033A8-2205-4F7F-B728-C95471DDF4B7}" dt="2022-07-10T20:28:37.482" v="1546"/>
        <pc:sldMkLst>
          <pc:docMk/>
          <pc:sldMk cId="2998534466" sldId="421"/>
        </pc:sldMkLst>
        <pc:spChg chg="mod">
          <ac:chgData name="Павел ___" userId="d11b0dfcd687bf2d" providerId="LiveId" clId="{88E033A8-2205-4F7F-B728-C95471DDF4B7}" dt="2022-07-10T20:28:21.806" v="1543" actId="20577"/>
          <ac:spMkLst>
            <pc:docMk/>
            <pc:sldMk cId="2998534466" sldId="421"/>
            <ac:spMk id="2" creationId="{DE4018C2-A91A-4572-94F5-832E547700C6}"/>
          </ac:spMkLst>
        </pc:spChg>
        <pc:spChg chg="mod">
          <ac:chgData name="Павел ___" userId="d11b0dfcd687bf2d" providerId="LiveId" clId="{88E033A8-2205-4F7F-B728-C95471DDF4B7}" dt="2022-07-10T20:28:37.482" v="1546"/>
          <ac:spMkLst>
            <pc:docMk/>
            <pc:sldMk cId="2998534466" sldId="421"/>
            <ac:spMk id="4" creationId="{A33890C3-86DF-42F3-AFCB-08258D2BC7EA}"/>
          </ac:spMkLst>
        </pc:spChg>
      </pc:sldChg>
      <pc:sldChg chg="modSp add mod">
        <pc:chgData name="Павел ___" userId="d11b0dfcd687bf2d" providerId="LiveId" clId="{88E033A8-2205-4F7F-B728-C95471DDF4B7}" dt="2022-07-10T21:08:38.817" v="2582" actId="2711"/>
        <pc:sldMkLst>
          <pc:docMk/>
          <pc:sldMk cId="4091351987" sldId="422"/>
        </pc:sldMkLst>
        <pc:spChg chg="mod">
          <ac:chgData name="Павел ___" userId="d11b0dfcd687bf2d" providerId="LiveId" clId="{88E033A8-2205-4F7F-B728-C95471DDF4B7}" dt="2022-07-10T21:08:38.817" v="2582" actId="2711"/>
          <ac:spMkLst>
            <pc:docMk/>
            <pc:sldMk cId="4091351987" sldId="422"/>
            <ac:spMk id="4" creationId="{A33890C3-86DF-42F3-AFCB-08258D2BC7EA}"/>
          </ac:spMkLst>
        </pc:spChg>
      </pc:sldChg>
      <pc:sldChg chg="modSp add mod">
        <pc:chgData name="Павел ___" userId="d11b0dfcd687bf2d" providerId="LiveId" clId="{88E033A8-2205-4F7F-B728-C95471DDF4B7}" dt="2022-07-10T21:08:33.089" v="2581" actId="2711"/>
        <pc:sldMkLst>
          <pc:docMk/>
          <pc:sldMk cId="3542929282" sldId="423"/>
        </pc:sldMkLst>
        <pc:spChg chg="mod">
          <ac:chgData name="Павел ___" userId="d11b0dfcd687bf2d" providerId="LiveId" clId="{88E033A8-2205-4F7F-B728-C95471DDF4B7}" dt="2022-07-10T20:29:41.500" v="1556" actId="6549"/>
          <ac:spMkLst>
            <pc:docMk/>
            <pc:sldMk cId="3542929282" sldId="423"/>
            <ac:spMk id="2" creationId="{DE4018C2-A91A-4572-94F5-832E547700C6}"/>
          </ac:spMkLst>
        </pc:spChg>
        <pc:spChg chg="mod">
          <ac:chgData name="Павел ___" userId="d11b0dfcd687bf2d" providerId="LiveId" clId="{88E033A8-2205-4F7F-B728-C95471DDF4B7}" dt="2022-07-10T21:08:33.089" v="2581" actId="2711"/>
          <ac:spMkLst>
            <pc:docMk/>
            <pc:sldMk cId="3542929282" sldId="423"/>
            <ac:spMk id="4" creationId="{A33890C3-86DF-42F3-AFCB-08258D2BC7EA}"/>
          </ac:spMkLst>
        </pc:spChg>
      </pc:sldChg>
      <pc:sldChg chg="modSp add mod">
        <pc:chgData name="Павел ___" userId="d11b0dfcd687bf2d" providerId="LiveId" clId="{88E033A8-2205-4F7F-B728-C95471DDF4B7}" dt="2022-07-10T21:08:45.057" v="2584"/>
        <pc:sldMkLst>
          <pc:docMk/>
          <pc:sldMk cId="3764404164" sldId="424"/>
        </pc:sldMkLst>
        <pc:spChg chg="mod">
          <ac:chgData name="Павел ___" userId="d11b0dfcd687bf2d" providerId="LiveId" clId="{88E033A8-2205-4F7F-B728-C95471DDF4B7}" dt="2022-07-10T21:08:45.057" v="2584"/>
          <ac:spMkLst>
            <pc:docMk/>
            <pc:sldMk cId="3764404164" sldId="424"/>
            <ac:spMk id="4" creationId="{A33890C3-86DF-42F3-AFCB-08258D2BC7EA}"/>
          </ac:spMkLst>
        </pc:spChg>
      </pc:sldChg>
      <pc:sldChg chg="modSp add mod ord">
        <pc:chgData name="Павел ___" userId="d11b0dfcd687bf2d" providerId="LiveId" clId="{88E033A8-2205-4F7F-B728-C95471DDF4B7}" dt="2022-07-10T20:32:10.149" v="1580" actId="2711"/>
        <pc:sldMkLst>
          <pc:docMk/>
          <pc:sldMk cId="719320090" sldId="425"/>
        </pc:sldMkLst>
        <pc:spChg chg="mod">
          <ac:chgData name="Павел ___" userId="d11b0dfcd687bf2d" providerId="LiveId" clId="{88E033A8-2205-4F7F-B728-C95471DDF4B7}" dt="2022-07-10T20:30:45.438" v="1566" actId="27636"/>
          <ac:spMkLst>
            <pc:docMk/>
            <pc:sldMk cId="719320090" sldId="425"/>
            <ac:spMk id="2" creationId="{DE4018C2-A91A-4572-94F5-832E547700C6}"/>
          </ac:spMkLst>
        </pc:spChg>
        <pc:spChg chg="mod">
          <ac:chgData name="Павел ___" userId="d11b0dfcd687bf2d" providerId="LiveId" clId="{88E033A8-2205-4F7F-B728-C95471DDF4B7}" dt="2022-07-10T20:32:10.149" v="1580" actId="2711"/>
          <ac:spMkLst>
            <pc:docMk/>
            <pc:sldMk cId="719320090" sldId="425"/>
            <ac:spMk id="4" creationId="{A33890C3-86DF-42F3-AFCB-08258D2BC7EA}"/>
          </ac:spMkLst>
        </pc:spChg>
      </pc:sldChg>
      <pc:sldChg chg="add">
        <pc:chgData name="Павел ___" userId="d11b0dfcd687bf2d" providerId="LiveId" clId="{88E033A8-2205-4F7F-B728-C95471DDF4B7}" dt="2022-07-10T20:33:13.427" v="1588" actId="2890"/>
        <pc:sldMkLst>
          <pc:docMk/>
          <pc:sldMk cId="1218273121" sldId="426"/>
        </pc:sldMkLst>
      </pc:sldChg>
      <pc:sldChg chg="modSp add mod">
        <pc:chgData name="Павел ___" userId="d11b0dfcd687bf2d" providerId="LiveId" clId="{88E033A8-2205-4F7F-B728-C95471DDF4B7}" dt="2022-07-10T20:44:39.011" v="2084" actId="255"/>
        <pc:sldMkLst>
          <pc:docMk/>
          <pc:sldMk cId="1150031170" sldId="427"/>
        </pc:sldMkLst>
        <pc:spChg chg="mod">
          <ac:chgData name="Павел ___" userId="d11b0dfcd687bf2d" providerId="LiveId" clId="{88E033A8-2205-4F7F-B728-C95471DDF4B7}" dt="2022-07-10T20:44:39.011" v="2084" actId="255"/>
          <ac:spMkLst>
            <pc:docMk/>
            <pc:sldMk cId="1150031170" sldId="427"/>
            <ac:spMk id="2" creationId="{9A13888E-DE09-40F3-B12D-CA964B777EBC}"/>
          </ac:spMkLst>
        </pc:spChg>
        <pc:spChg chg="mod">
          <ac:chgData name="Павел ___" userId="d11b0dfcd687bf2d" providerId="LiveId" clId="{88E033A8-2205-4F7F-B728-C95471DDF4B7}" dt="2022-07-10T20:44:31.029" v="2083" actId="20577"/>
          <ac:spMkLst>
            <pc:docMk/>
            <pc:sldMk cId="1150031170" sldId="427"/>
            <ac:spMk id="4" creationId="{4CB9E30A-91D5-4849-90BC-16B34774C43B}"/>
          </ac:spMkLst>
        </pc:spChg>
      </pc:sldChg>
      <pc:sldChg chg="modSp add mod">
        <pc:chgData name="Павел ___" userId="d11b0dfcd687bf2d" providerId="LiveId" clId="{88E033A8-2205-4F7F-B728-C95471DDF4B7}" dt="2022-07-10T20:41:59.389" v="1949" actId="27636"/>
        <pc:sldMkLst>
          <pc:docMk/>
          <pc:sldMk cId="1732639278" sldId="428"/>
        </pc:sldMkLst>
        <pc:spChg chg="mod">
          <ac:chgData name="Павел ___" userId="d11b0dfcd687bf2d" providerId="LiveId" clId="{88E033A8-2205-4F7F-B728-C95471DDF4B7}" dt="2022-07-10T20:41:59.389" v="1949" actId="27636"/>
          <ac:spMkLst>
            <pc:docMk/>
            <pc:sldMk cId="1732639278" sldId="428"/>
            <ac:spMk id="2" creationId="{9A13888E-DE09-40F3-B12D-CA964B777EBC}"/>
          </ac:spMkLst>
        </pc:spChg>
        <pc:spChg chg="mod">
          <ac:chgData name="Павел ___" userId="d11b0dfcd687bf2d" providerId="LiveId" clId="{88E033A8-2205-4F7F-B728-C95471DDF4B7}" dt="2022-07-10T20:34:16.565" v="1607"/>
          <ac:spMkLst>
            <pc:docMk/>
            <pc:sldMk cId="1732639278" sldId="428"/>
            <ac:spMk id="4" creationId="{4CB9E30A-91D5-4849-90BC-16B34774C43B}"/>
          </ac:spMkLst>
        </pc:spChg>
      </pc:sldChg>
      <pc:sldChg chg="modSp add mod">
        <pc:chgData name="Павел ___" userId="d11b0dfcd687bf2d" providerId="LiveId" clId="{88E033A8-2205-4F7F-B728-C95471DDF4B7}" dt="2022-07-10T20:44:02.198" v="2041" actId="20577"/>
        <pc:sldMkLst>
          <pc:docMk/>
          <pc:sldMk cId="1180212882" sldId="429"/>
        </pc:sldMkLst>
        <pc:spChg chg="mod">
          <ac:chgData name="Павел ___" userId="d11b0dfcd687bf2d" providerId="LiveId" clId="{88E033A8-2205-4F7F-B728-C95471DDF4B7}" dt="2022-07-10T20:44:02.198" v="2041" actId="20577"/>
          <ac:spMkLst>
            <pc:docMk/>
            <pc:sldMk cId="1180212882" sldId="429"/>
            <ac:spMk id="2" creationId="{9A13888E-DE09-40F3-B12D-CA964B777EBC}"/>
          </ac:spMkLst>
        </pc:spChg>
      </pc:sldChg>
      <pc:sldChg chg="modSp add mod">
        <pc:chgData name="Павел ___" userId="d11b0dfcd687bf2d" providerId="LiveId" clId="{88E033A8-2205-4F7F-B728-C95471DDF4B7}" dt="2022-07-10T21:00:21.967" v="2322" actId="20577"/>
        <pc:sldMkLst>
          <pc:docMk/>
          <pc:sldMk cId="275708792" sldId="430"/>
        </pc:sldMkLst>
        <pc:spChg chg="mod">
          <ac:chgData name="Павел ___" userId="d11b0dfcd687bf2d" providerId="LiveId" clId="{88E033A8-2205-4F7F-B728-C95471DDF4B7}" dt="2022-07-10T21:00:21.967" v="2322" actId="20577"/>
          <ac:spMkLst>
            <pc:docMk/>
            <pc:sldMk cId="275708792" sldId="430"/>
            <ac:spMk id="2" creationId="{DE4018C2-A91A-4572-94F5-832E547700C6}"/>
          </ac:spMkLst>
        </pc:spChg>
      </pc:sldChg>
      <pc:sldChg chg="addSp delSp modSp add mod">
        <pc:chgData name="Павел ___" userId="d11b0dfcd687bf2d" providerId="LiveId" clId="{88E033A8-2205-4F7F-B728-C95471DDF4B7}" dt="2022-07-10T20:56:27.338" v="2226" actId="1076"/>
        <pc:sldMkLst>
          <pc:docMk/>
          <pc:sldMk cId="1133967047" sldId="431"/>
        </pc:sldMkLst>
        <pc:spChg chg="del mod">
          <ac:chgData name="Павел ___" userId="d11b0dfcd687bf2d" providerId="LiveId" clId="{88E033A8-2205-4F7F-B728-C95471DDF4B7}" dt="2022-07-10T20:56:16.421" v="2222"/>
          <ac:spMkLst>
            <pc:docMk/>
            <pc:sldMk cId="1133967047" sldId="431"/>
            <ac:spMk id="2" creationId="{61163C46-7A34-C0C5-A386-7F71450729CF}"/>
          </ac:spMkLst>
        </pc:spChg>
        <pc:spChg chg="del">
          <ac:chgData name="Павел ___" userId="d11b0dfcd687bf2d" providerId="LiveId" clId="{88E033A8-2205-4F7F-B728-C95471DDF4B7}" dt="2022-07-10T20:56:22.333" v="2224" actId="478"/>
          <ac:spMkLst>
            <pc:docMk/>
            <pc:sldMk cId="1133967047" sldId="431"/>
            <ac:spMk id="5" creationId="{635C0AF8-FE2B-D06C-EB74-9DD9E3135B41}"/>
          </ac:spMkLst>
        </pc:spChg>
        <pc:spChg chg="add del mod">
          <ac:chgData name="Павел ___" userId="d11b0dfcd687bf2d" providerId="LiveId" clId="{88E033A8-2205-4F7F-B728-C95471DDF4B7}" dt="2022-07-10T20:56:23.818" v="2225" actId="478"/>
          <ac:spMkLst>
            <pc:docMk/>
            <pc:sldMk cId="1133967047" sldId="431"/>
            <ac:spMk id="8" creationId="{2E9421CC-5EFC-8560-65B4-72FD8324CE7C}"/>
          </ac:spMkLst>
        </pc:spChg>
        <pc:picChg chg="add mod">
          <ac:chgData name="Павел ___" userId="d11b0dfcd687bf2d" providerId="LiveId" clId="{88E033A8-2205-4F7F-B728-C95471DDF4B7}" dt="2022-07-10T20:56:27.338" v="2226" actId="1076"/>
          <ac:picMkLst>
            <pc:docMk/>
            <pc:sldMk cId="1133967047" sldId="431"/>
            <ac:picMk id="6" creationId="{E69D92B6-E571-CDF5-401D-56556C45F5F1}"/>
          </ac:picMkLst>
        </pc:picChg>
      </pc:sldChg>
      <pc:sldChg chg="modSp add mod">
        <pc:chgData name="Павел ___" userId="d11b0dfcd687bf2d" providerId="LiveId" clId="{88E033A8-2205-4F7F-B728-C95471DDF4B7}" dt="2022-07-10T21:07:07.506" v="2570" actId="20577"/>
        <pc:sldMkLst>
          <pc:docMk/>
          <pc:sldMk cId="266200393" sldId="432"/>
        </pc:sldMkLst>
        <pc:spChg chg="mod">
          <ac:chgData name="Павел ___" userId="d11b0dfcd687bf2d" providerId="LiveId" clId="{88E033A8-2205-4F7F-B728-C95471DDF4B7}" dt="2022-07-10T21:07:07.506" v="2570" actId="20577"/>
          <ac:spMkLst>
            <pc:docMk/>
            <pc:sldMk cId="266200393" sldId="432"/>
            <ac:spMk id="2" creationId="{61163C46-7A34-C0C5-A386-7F71450729CF}"/>
          </ac:spMkLst>
        </pc:spChg>
        <pc:spChg chg="mod">
          <ac:chgData name="Павел ___" userId="d11b0dfcd687bf2d" providerId="LiveId" clId="{88E033A8-2205-4F7F-B728-C95471DDF4B7}" dt="2022-07-10T20:56:55.919" v="2228"/>
          <ac:spMkLst>
            <pc:docMk/>
            <pc:sldMk cId="266200393" sldId="432"/>
            <ac:spMk id="5" creationId="{635C0AF8-FE2B-D06C-EB74-9DD9E3135B41}"/>
          </ac:spMkLst>
        </pc:spChg>
      </pc:sldChg>
      <pc:sldChg chg="modSp add mod">
        <pc:chgData name="Павел ___" userId="d11b0dfcd687bf2d" providerId="LiveId" clId="{88E033A8-2205-4F7F-B728-C95471DDF4B7}" dt="2022-07-10T21:09:34.373" v="2592" actId="12"/>
        <pc:sldMkLst>
          <pc:docMk/>
          <pc:sldMk cId="2012463588" sldId="433"/>
        </pc:sldMkLst>
        <pc:spChg chg="mod">
          <ac:chgData name="Павел ___" userId="d11b0dfcd687bf2d" providerId="LiveId" clId="{88E033A8-2205-4F7F-B728-C95471DDF4B7}" dt="2022-07-10T21:09:34.373" v="2592" actId="12"/>
          <ac:spMkLst>
            <pc:docMk/>
            <pc:sldMk cId="2012463588" sldId="433"/>
            <ac:spMk id="2" creationId="{2EC67429-1C4F-4322-AF0C-D6D20F16F3B1}"/>
          </ac:spMkLst>
        </pc:spChg>
        <pc:spChg chg="mod">
          <ac:chgData name="Павел ___" userId="d11b0dfcd687bf2d" providerId="LiveId" clId="{88E033A8-2205-4F7F-B728-C95471DDF4B7}" dt="2022-07-10T21:05:01.103" v="2559" actId="313"/>
          <ac:spMkLst>
            <pc:docMk/>
            <pc:sldMk cId="2012463588" sldId="433"/>
            <ac:spMk id="4" creationId="{B60A2EB3-7D8F-4D9E-9A94-2F6B39D859DC}"/>
          </ac:spMkLst>
        </pc:spChg>
      </pc:sldChg>
      <pc:sldChg chg="modSp add mod">
        <pc:chgData name="Павел ___" userId="d11b0dfcd687bf2d" providerId="LiveId" clId="{88E033A8-2205-4F7F-B728-C95471DDF4B7}" dt="2022-07-10T21:08:10.936" v="2578" actId="20577"/>
        <pc:sldMkLst>
          <pc:docMk/>
          <pc:sldMk cId="4185534340" sldId="434"/>
        </pc:sldMkLst>
        <pc:spChg chg="mod">
          <ac:chgData name="Павел ___" userId="d11b0dfcd687bf2d" providerId="LiveId" clId="{88E033A8-2205-4F7F-B728-C95471DDF4B7}" dt="2022-07-10T21:08:10.936" v="2578" actId="20577"/>
          <ac:spMkLst>
            <pc:docMk/>
            <pc:sldMk cId="4185534340" sldId="434"/>
            <ac:spMk id="2" creationId="{180BB7E0-9C34-0378-4951-EA343E41A6F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0588261A-C745-4F39-86DC-2F82C49437BA}" type="datetimeFigureOut">
              <a:rPr lang="ru-RU" smtClean="0"/>
              <a:t>04.06.2023</a:t>
            </a:fld>
            <a:endParaRPr lang="ru-RU"/>
          </a:p>
        </p:txBody>
      </p:sp>
      <p:sp>
        <p:nvSpPr>
          <p:cNvPr id="4" name="Образ слайда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C869BD4B-155A-49A6-A566-851BB29673D2}" type="slidenum">
              <a:rPr lang="ru-RU" smtClean="0"/>
              <a:t>‹#›</a:t>
            </a:fld>
            <a:endParaRPr lang="ru-RU"/>
          </a:p>
        </p:txBody>
      </p:sp>
    </p:spTree>
    <p:extLst>
      <p:ext uri="{BB962C8B-B14F-4D97-AF65-F5344CB8AC3E}">
        <p14:creationId xmlns:p14="http://schemas.microsoft.com/office/powerpoint/2010/main" val="20844979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chemeClr val="tx1">
                <a:lumMod val="75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r>
              <a:rPr lang="ru-RU" smtClean="0"/>
              <a:t>18.10.2022</a:t>
            </a:r>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r>
              <a:rPr lang="ru-RU" smtClean="0"/>
              <a:t>Абакан, 06.05.2023</a:t>
            </a:r>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117B7F7D-79EA-4AFD-8F93-1B2C33CB4F9F}"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r>
              <a:rPr lang="ru-RU" smtClean="0"/>
              <a:t>18.10.2022</a:t>
            </a:r>
            <a:endParaRPr lang="ru-RU"/>
          </a:p>
        </p:txBody>
      </p:sp>
      <p:sp>
        <p:nvSpPr>
          <p:cNvPr id="5" name="Нижний колонтитул 4"/>
          <p:cNvSpPr>
            <a:spLocks noGrp="1"/>
          </p:cNvSpPr>
          <p:nvPr>
            <p:ph type="ftr" sz="quarter" idx="11"/>
          </p:nvPr>
        </p:nvSpPr>
        <p:spPr/>
        <p:txBody>
          <a:bodyPr/>
          <a:lstStyle/>
          <a:p>
            <a:r>
              <a:rPr lang="ru-RU" smtClean="0"/>
              <a:t>Абакан, 06.05.2023</a:t>
            </a:r>
            <a:endParaRPr lang="ru-RU"/>
          </a:p>
        </p:txBody>
      </p:sp>
      <p:sp>
        <p:nvSpPr>
          <p:cNvPr id="6" name="Номер слайда 5"/>
          <p:cNvSpPr>
            <a:spLocks noGrp="1"/>
          </p:cNvSpPr>
          <p:nvPr>
            <p:ph type="sldNum" sz="quarter" idx="12"/>
          </p:nvPr>
        </p:nvSpPr>
        <p:spPr/>
        <p:txBody>
          <a:bodyPr/>
          <a:lstStyle/>
          <a:p>
            <a:fld id="{117B7F7D-79EA-4AFD-8F93-1B2C33CB4F9F}"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r>
              <a:rPr lang="ru-RU" smtClean="0"/>
              <a:t>18.10.2022</a:t>
            </a:r>
            <a:endParaRPr lang="ru-RU"/>
          </a:p>
        </p:txBody>
      </p:sp>
      <p:sp>
        <p:nvSpPr>
          <p:cNvPr id="5" name="Нижний колонтитул 4"/>
          <p:cNvSpPr>
            <a:spLocks noGrp="1"/>
          </p:cNvSpPr>
          <p:nvPr>
            <p:ph type="ftr" sz="quarter" idx="11"/>
          </p:nvPr>
        </p:nvSpPr>
        <p:spPr/>
        <p:txBody>
          <a:bodyPr/>
          <a:lstStyle/>
          <a:p>
            <a:r>
              <a:rPr lang="ru-RU" smtClean="0"/>
              <a:t>Абакан, 06.05.2023</a:t>
            </a:r>
            <a:endParaRPr lang="ru-RU"/>
          </a:p>
        </p:txBody>
      </p:sp>
      <p:sp>
        <p:nvSpPr>
          <p:cNvPr id="6" name="Номер слайда 5"/>
          <p:cNvSpPr>
            <a:spLocks noGrp="1"/>
          </p:cNvSpPr>
          <p:nvPr>
            <p:ph type="sldNum" sz="quarter" idx="12"/>
          </p:nvPr>
        </p:nvSpPr>
        <p:spPr/>
        <p:txBody>
          <a:bodyPr/>
          <a:lstStyle/>
          <a:p>
            <a:fld id="{117B7F7D-79EA-4AFD-8F93-1B2C33CB4F9F}"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r>
              <a:rPr lang="ru-RU" smtClean="0"/>
              <a:t>18.10.2022</a:t>
            </a:r>
            <a:endParaRPr lang="ru-RU"/>
          </a:p>
        </p:txBody>
      </p:sp>
      <p:sp>
        <p:nvSpPr>
          <p:cNvPr id="5" name="Нижний колонтитул 4"/>
          <p:cNvSpPr>
            <a:spLocks noGrp="1"/>
          </p:cNvSpPr>
          <p:nvPr>
            <p:ph type="ftr" sz="quarter" idx="11"/>
          </p:nvPr>
        </p:nvSpPr>
        <p:spPr/>
        <p:txBody>
          <a:bodyPr/>
          <a:lstStyle/>
          <a:p>
            <a:r>
              <a:rPr lang="ru-RU" smtClean="0"/>
              <a:t>Абакан, 06.05.2023</a:t>
            </a:r>
            <a:endParaRPr lang="ru-RU"/>
          </a:p>
        </p:txBody>
      </p:sp>
      <p:sp>
        <p:nvSpPr>
          <p:cNvPr id="6" name="Номер слайда 5"/>
          <p:cNvSpPr>
            <a:spLocks noGrp="1"/>
          </p:cNvSpPr>
          <p:nvPr>
            <p:ph type="sldNum" sz="quarter" idx="12"/>
          </p:nvPr>
        </p:nvSpPr>
        <p:spPr/>
        <p:txBody>
          <a:bodyPr/>
          <a:lstStyle/>
          <a:p>
            <a:fld id="{117B7F7D-79EA-4AFD-8F93-1B2C33CB4F9F}" type="slidenum">
              <a:rPr lang="ru-RU" smtClean="0"/>
              <a:t>‹#›</a:t>
            </a:fld>
            <a:endParaRPr lang="ru-RU"/>
          </a:p>
        </p:txBody>
      </p:sp>
      <p:sp>
        <p:nvSpPr>
          <p:cNvPr id="7" name="Заголовок 6"/>
          <p:cNvSpPr>
            <a:spLocks noGrp="1"/>
          </p:cNvSpPr>
          <p:nvPr>
            <p:ph type="title"/>
          </p:nvPr>
        </p:nvSpPr>
        <p:spPr/>
        <p:txBody>
          <a:bodyPr rtlCol="0"/>
          <a:lstStyle/>
          <a:p>
            <a:r>
              <a:rPr kumimoji="0" lang="ru-RU"/>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a:t>Образец текста</a:t>
            </a:r>
          </a:p>
        </p:txBody>
      </p:sp>
      <p:sp>
        <p:nvSpPr>
          <p:cNvPr id="4" name="Дата 3"/>
          <p:cNvSpPr>
            <a:spLocks noGrp="1"/>
          </p:cNvSpPr>
          <p:nvPr>
            <p:ph type="dt" sz="half" idx="10"/>
          </p:nvPr>
        </p:nvSpPr>
        <p:spPr/>
        <p:txBody>
          <a:bodyPr/>
          <a:lstStyle/>
          <a:p>
            <a:r>
              <a:rPr lang="ru-RU" smtClean="0"/>
              <a:t>18.10.2022</a:t>
            </a:r>
            <a:endParaRPr lang="ru-RU"/>
          </a:p>
        </p:txBody>
      </p:sp>
      <p:sp>
        <p:nvSpPr>
          <p:cNvPr id="5" name="Нижний колонтитул 4"/>
          <p:cNvSpPr>
            <a:spLocks noGrp="1"/>
          </p:cNvSpPr>
          <p:nvPr>
            <p:ph type="ftr" sz="quarter" idx="11"/>
          </p:nvPr>
        </p:nvSpPr>
        <p:spPr/>
        <p:txBody>
          <a:bodyPr/>
          <a:lstStyle/>
          <a:p>
            <a:r>
              <a:rPr lang="ru-RU" smtClean="0"/>
              <a:t>Абакан, 06.05.2023</a:t>
            </a:r>
            <a:endParaRPr lang="ru-RU"/>
          </a:p>
        </p:txBody>
      </p:sp>
      <p:sp>
        <p:nvSpPr>
          <p:cNvPr id="6" name="Номер слайда 5"/>
          <p:cNvSpPr>
            <a:spLocks noGrp="1"/>
          </p:cNvSpPr>
          <p:nvPr>
            <p:ph type="sldNum" sz="quarter" idx="12"/>
          </p:nvPr>
        </p:nvSpPr>
        <p:spPr/>
        <p:txBody>
          <a:bodyPr/>
          <a:lstStyle/>
          <a:p>
            <a:fld id="{117B7F7D-79EA-4AFD-8F93-1B2C33CB4F9F}" type="slidenum">
              <a:rPr lang="ru-RU" smtClean="0"/>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3" name="Объект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Объект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r>
              <a:rPr lang="ru-RU" smtClean="0"/>
              <a:t>18.10.2022</a:t>
            </a:r>
            <a:endParaRPr lang="ru-RU"/>
          </a:p>
        </p:txBody>
      </p:sp>
      <p:sp>
        <p:nvSpPr>
          <p:cNvPr id="6" name="Нижний колонтитул 5"/>
          <p:cNvSpPr>
            <a:spLocks noGrp="1"/>
          </p:cNvSpPr>
          <p:nvPr>
            <p:ph type="ftr" sz="quarter" idx="11"/>
          </p:nvPr>
        </p:nvSpPr>
        <p:spPr/>
        <p:txBody>
          <a:bodyPr/>
          <a:lstStyle/>
          <a:p>
            <a:r>
              <a:rPr lang="ru-RU" smtClean="0"/>
              <a:t>Абакан, 06.05.2023</a:t>
            </a:r>
            <a:endParaRPr lang="ru-RU"/>
          </a:p>
        </p:txBody>
      </p:sp>
      <p:sp>
        <p:nvSpPr>
          <p:cNvPr id="7" name="Номер слайда 6"/>
          <p:cNvSpPr>
            <a:spLocks noGrp="1"/>
          </p:cNvSpPr>
          <p:nvPr>
            <p:ph type="sldNum" sz="quarter" idx="12"/>
          </p:nvPr>
        </p:nvSpPr>
        <p:spPr/>
        <p:txBody>
          <a:bodyPr/>
          <a:lstStyle/>
          <a:p>
            <a:fld id="{117B7F7D-79EA-4AFD-8F93-1B2C33CB4F9F}" type="slidenum">
              <a:rPr lang="ru-RU" smtClean="0"/>
              <a:t>‹#›</a:t>
            </a:fld>
            <a:endParaRPr lang="ru-RU"/>
          </a:p>
        </p:txBody>
      </p:sp>
      <p:sp>
        <p:nvSpPr>
          <p:cNvPr id="8" name="Заголовок 7"/>
          <p:cNvSpPr>
            <a:spLocks noGrp="1"/>
          </p:cNvSpPr>
          <p:nvPr>
            <p:ph type="title"/>
          </p:nvPr>
        </p:nvSpPr>
        <p:spPr/>
        <p:txBody>
          <a:bodyPr rtlCol="0"/>
          <a:lstStyle/>
          <a:p>
            <a:r>
              <a:rPr kumimoji="0" lang="ru-RU"/>
              <a:t>Образец заголовка</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5" name="Объект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6" name="Объект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0"/>
          </p:nvPr>
        </p:nvSpPr>
        <p:spPr/>
        <p:txBody>
          <a:bodyPr/>
          <a:lstStyle/>
          <a:p>
            <a:r>
              <a:rPr lang="ru-RU" smtClean="0"/>
              <a:t>18.10.2022</a:t>
            </a:r>
            <a:endParaRPr lang="ru-RU"/>
          </a:p>
        </p:txBody>
      </p:sp>
      <p:sp>
        <p:nvSpPr>
          <p:cNvPr id="8" name="Нижний колонтитул 7"/>
          <p:cNvSpPr>
            <a:spLocks noGrp="1"/>
          </p:cNvSpPr>
          <p:nvPr>
            <p:ph type="ftr" sz="quarter" idx="11"/>
          </p:nvPr>
        </p:nvSpPr>
        <p:spPr/>
        <p:txBody>
          <a:bodyPr/>
          <a:lstStyle/>
          <a:p>
            <a:r>
              <a:rPr lang="ru-RU" smtClean="0"/>
              <a:t>Абакан, 06.05.2023</a:t>
            </a:r>
            <a:endParaRPr lang="ru-RU"/>
          </a:p>
        </p:txBody>
      </p:sp>
      <p:sp>
        <p:nvSpPr>
          <p:cNvPr id="9" name="Номер слайда 8"/>
          <p:cNvSpPr>
            <a:spLocks noGrp="1"/>
          </p:cNvSpPr>
          <p:nvPr>
            <p:ph type="sldNum" sz="quarter" idx="12"/>
          </p:nvPr>
        </p:nvSpPr>
        <p:spPr/>
        <p:txBody>
          <a:bodyPr/>
          <a:lstStyle/>
          <a:p>
            <a:fld id="{117B7F7D-79EA-4AFD-8F93-1B2C33CB4F9F}"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r>
              <a:rPr lang="ru-RU" smtClean="0"/>
              <a:t>18.10.2022</a:t>
            </a:r>
            <a:endParaRPr lang="ru-RU"/>
          </a:p>
        </p:txBody>
      </p:sp>
      <p:sp>
        <p:nvSpPr>
          <p:cNvPr id="4" name="Нижний колонтитул 3"/>
          <p:cNvSpPr>
            <a:spLocks noGrp="1"/>
          </p:cNvSpPr>
          <p:nvPr>
            <p:ph type="ftr" sz="quarter" idx="11"/>
          </p:nvPr>
        </p:nvSpPr>
        <p:spPr/>
        <p:txBody>
          <a:bodyPr/>
          <a:lstStyle/>
          <a:p>
            <a:r>
              <a:rPr lang="ru-RU" smtClean="0"/>
              <a:t>Абакан, 06.05.2023</a:t>
            </a:r>
            <a:endParaRPr lang="ru-RU"/>
          </a:p>
        </p:txBody>
      </p:sp>
      <p:sp>
        <p:nvSpPr>
          <p:cNvPr id="5" name="Номер слайда 4"/>
          <p:cNvSpPr>
            <a:spLocks noGrp="1"/>
          </p:cNvSpPr>
          <p:nvPr>
            <p:ph type="sldNum" sz="quarter" idx="12"/>
          </p:nvPr>
        </p:nvSpPr>
        <p:spPr/>
        <p:txBody>
          <a:bodyPr/>
          <a:lstStyle/>
          <a:p>
            <a:fld id="{117B7F7D-79EA-4AFD-8F93-1B2C33CB4F9F}" type="slidenum">
              <a:rPr lang="ru-RU" smtClean="0"/>
              <a:t>‹#›</a:t>
            </a:fld>
            <a:endParaRPr lang="ru-RU"/>
          </a:p>
        </p:txBody>
      </p:sp>
      <p:sp>
        <p:nvSpPr>
          <p:cNvPr id="6" name="Заголовок 5"/>
          <p:cNvSpPr>
            <a:spLocks noGrp="1"/>
          </p:cNvSpPr>
          <p:nvPr>
            <p:ph type="title"/>
          </p:nvPr>
        </p:nvSpPr>
        <p:spPr/>
        <p:txBody>
          <a:bodyPr rtlCol="0"/>
          <a:lstStyle/>
          <a:p>
            <a:r>
              <a:rPr kumimoji="0" lang="ru-RU"/>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r>
              <a:rPr lang="ru-RU" smtClean="0"/>
              <a:t>18.10.2022</a:t>
            </a:r>
            <a:endParaRPr lang="ru-RU"/>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Номер слайда 3"/>
          <p:cNvSpPr>
            <a:spLocks noGrp="1"/>
          </p:cNvSpPr>
          <p:nvPr>
            <p:ph type="sldNum" sz="quarter" idx="12"/>
          </p:nvPr>
        </p:nvSpPr>
        <p:spPr/>
        <p:txBody>
          <a:bodyPr/>
          <a:lstStyle/>
          <a:p>
            <a:fld id="{117B7F7D-79EA-4AFD-8F93-1B2C33CB4F9F}"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a:t>Образец текста</a:t>
            </a:r>
          </a:p>
        </p:txBody>
      </p:sp>
      <p:sp>
        <p:nvSpPr>
          <p:cNvPr id="4" name="Объект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p>
            <a:r>
              <a:rPr lang="ru-RU" smtClean="0"/>
              <a:t>18.10.2022</a:t>
            </a:r>
            <a:endParaRPr lang="ru-RU"/>
          </a:p>
        </p:txBody>
      </p:sp>
      <p:sp>
        <p:nvSpPr>
          <p:cNvPr id="6" name="Нижний колонтитул 5"/>
          <p:cNvSpPr>
            <a:spLocks noGrp="1"/>
          </p:cNvSpPr>
          <p:nvPr>
            <p:ph type="ftr" sz="quarter" idx="11"/>
          </p:nvPr>
        </p:nvSpPr>
        <p:spPr/>
        <p:txBody>
          <a:bodyPr/>
          <a:lstStyle/>
          <a:p>
            <a:r>
              <a:rPr lang="ru-RU" smtClean="0"/>
              <a:t>Абакан, 06.05.2023</a:t>
            </a:r>
            <a:endParaRPr lang="ru-RU"/>
          </a:p>
        </p:txBody>
      </p:sp>
      <p:sp>
        <p:nvSpPr>
          <p:cNvPr id="7" name="Номер слайда 6"/>
          <p:cNvSpPr>
            <a:spLocks noGrp="1"/>
          </p:cNvSpPr>
          <p:nvPr>
            <p:ph type="sldNum" sz="quarter" idx="12"/>
          </p:nvPr>
        </p:nvSpPr>
        <p:spPr/>
        <p:txBody>
          <a:bodyPr/>
          <a:lstStyle/>
          <a:p>
            <a:fld id="{117B7F7D-79EA-4AFD-8F93-1B2C33CB4F9F}"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r>
              <a:rPr lang="ru-RU" smtClean="0"/>
              <a:t>18.10.2022</a:t>
            </a:r>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ru-RU" smtClean="0"/>
              <a:t>Абакан, 06.05.2023</a:t>
            </a:r>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117B7F7D-79EA-4AFD-8F93-1B2C33CB4F9F}" type="slidenum">
              <a:rPr lang="ru-RU" smtClean="0"/>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chemeClr val="tx1">
              <a:lumMod val="75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ru-RU"/>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r>
              <a:rPr lang="ru-RU" smtClean="0"/>
              <a:t>18.10.2022</a:t>
            </a:r>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ru-RU" smtClean="0"/>
              <a:t>Абакан, 06.05.2023</a:t>
            </a:r>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17B7F7D-79EA-4AFD-8F93-1B2C33CB4F9F}"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1528062"/>
            <a:ext cx="9144000" cy="2304257"/>
          </a:xfrm>
        </p:spPr>
        <p:txBody>
          <a:bodyPr>
            <a:noAutofit/>
          </a:bodyPr>
          <a:lstStyle/>
          <a:p>
            <a:pPr marL="12700" algn="ctr">
              <a:spcBef>
                <a:spcPts val="0"/>
              </a:spcBef>
              <a:spcAft>
                <a:spcPts val="0"/>
              </a:spcAft>
            </a:pPr>
            <a:r>
              <a:rPr lang="ru-RU" sz="4000" dirty="0">
                <a:effectLst/>
                <a:latin typeface="Times New Roman" pitchFamily="18" charset="0"/>
                <a:ea typeface="Tahoma" pitchFamily="34" charset="0"/>
                <a:cs typeface="Times New Roman" pitchFamily="18" charset="0"/>
              </a:rPr>
              <a:t/>
            </a:r>
            <a:br>
              <a:rPr lang="ru-RU" sz="4000" dirty="0">
                <a:effectLst/>
                <a:latin typeface="Times New Roman" pitchFamily="18" charset="0"/>
                <a:ea typeface="Tahoma" pitchFamily="34" charset="0"/>
                <a:cs typeface="Times New Roman" pitchFamily="18" charset="0"/>
              </a:rPr>
            </a:br>
            <a:r>
              <a:rPr lang="ru-RU" sz="4000" dirty="0">
                <a:effectLst/>
                <a:latin typeface="Times New Roman" pitchFamily="18" charset="0"/>
                <a:ea typeface="Tahoma" pitchFamily="34" charset="0"/>
                <a:cs typeface="Times New Roman" pitchFamily="18" charset="0"/>
              </a:rPr>
              <a:t/>
            </a:r>
            <a:br>
              <a:rPr lang="ru-RU" sz="4000" dirty="0">
                <a:effectLst/>
                <a:latin typeface="Times New Roman" pitchFamily="18" charset="0"/>
                <a:ea typeface="Tahoma" pitchFamily="34" charset="0"/>
                <a:cs typeface="Times New Roman" pitchFamily="18" charset="0"/>
              </a:rPr>
            </a:br>
            <a:r>
              <a:rPr lang="ru-RU" sz="4000" dirty="0">
                <a:effectLst/>
                <a:latin typeface="Times New Roman" pitchFamily="18" charset="0"/>
                <a:ea typeface="Tahoma" pitchFamily="34" charset="0"/>
                <a:cs typeface="Times New Roman" pitchFamily="18" charset="0"/>
              </a:rPr>
              <a:t/>
            </a:r>
            <a:br>
              <a:rPr lang="ru-RU" sz="4000" dirty="0">
                <a:effectLst/>
                <a:latin typeface="Times New Roman" pitchFamily="18" charset="0"/>
                <a:ea typeface="Tahoma" pitchFamily="34" charset="0"/>
                <a:cs typeface="Times New Roman" pitchFamily="18" charset="0"/>
              </a:rPr>
            </a:br>
            <a:r>
              <a:rPr lang="ru-RU" sz="2800" dirty="0">
                <a:effectLst/>
                <a:latin typeface="Times New Roman" panose="02020603050405020304" pitchFamily="18" charset="0"/>
                <a:ea typeface="Tahoma" pitchFamily="34" charset="0"/>
                <a:cs typeface="Times New Roman" pitchFamily="18" charset="0"/>
              </a:rPr>
              <a:t>Семинар для организаций – источников комплектования государственного и муниципальных архивов Республики </a:t>
            </a:r>
            <a:r>
              <a:rPr lang="ru-RU" sz="2800" dirty="0" smtClean="0">
                <a:effectLst/>
                <a:latin typeface="Times New Roman" panose="02020603050405020304" pitchFamily="18" charset="0"/>
                <a:ea typeface="Tahoma" pitchFamily="34" charset="0"/>
                <a:cs typeface="Times New Roman" pitchFamily="18" charset="0"/>
              </a:rPr>
              <a:t>Хакасия</a:t>
            </a:r>
            <a:endParaRPr lang="ru-RU" sz="2800" dirty="0">
              <a:effectLst/>
              <a:latin typeface="Times New Roman" panose="02020603050405020304" pitchFamily="18" charset="0"/>
              <a:ea typeface="Tahoma" pitchFamily="34" charset="0"/>
              <a:cs typeface="Times New Roman" pitchFamily="18" charset="0"/>
            </a:endParaRPr>
          </a:p>
        </p:txBody>
      </p:sp>
      <p:sp>
        <p:nvSpPr>
          <p:cNvPr id="3" name="Подзаголовок 2"/>
          <p:cNvSpPr>
            <a:spLocks noGrp="1"/>
          </p:cNvSpPr>
          <p:nvPr>
            <p:ph type="subTitle" idx="1"/>
          </p:nvPr>
        </p:nvSpPr>
        <p:spPr>
          <a:xfrm>
            <a:off x="4748064" y="3789040"/>
            <a:ext cx="4395935" cy="1536880"/>
          </a:xfrm>
        </p:spPr>
        <p:txBody>
          <a:bodyPr>
            <a:normAutofit/>
          </a:bodyPr>
          <a:lstStyle/>
          <a:p>
            <a:pPr algn="r"/>
            <a:endParaRPr lang="ru-RU" sz="2400" b="1" dirty="0">
              <a:latin typeface="Tahoma" pitchFamily="34" charset="0"/>
              <a:ea typeface="Tahoma" pitchFamily="34" charset="0"/>
              <a:cs typeface="Tahoma" pitchFamily="34" charset="0"/>
            </a:endParaRPr>
          </a:p>
          <a:p>
            <a:pPr lvl="0" algn="ctr">
              <a:buClr>
                <a:srgbClr val="003366"/>
              </a:buClr>
            </a:pPr>
            <a:r>
              <a:rPr lang="ru-RU" sz="2400" b="1" dirty="0">
                <a:solidFill>
                  <a:srgbClr val="003366"/>
                </a:solidFill>
                <a:latin typeface="Times New Roman" panose="02020603050405020304" pitchFamily="18" charset="0"/>
                <a:ea typeface="Tahoma" pitchFamily="34" charset="0"/>
                <a:cs typeface="Times New Roman" panose="02020603050405020304" pitchFamily="18" charset="0"/>
              </a:rPr>
              <a:t>Кюнг Павел Алексеевич</a:t>
            </a:r>
          </a:p>
          <a:p>
            <a:pPr lvl="0" algn="ctr">
              <a:buClr>
                <a:srgbClr val="003366"/>
              </a:buClr>
            </a:pPr>
            <a:r>
              <a:rPr lang="ru-RU" sz="2400" b="1" dirty="0">
                <a:solidFill>
                  <a:srgbClr val="003366"/>
                </a:solidFill>
                <a:latin typeface="Times New Roman" panose="02020603050405020304" pitchFamily="18" charset="0"/>
                <a:ea typeface="Tahoma" pitchFamily="34" charset="0"/>
                <a:cs typeface="Times New Roman" panose="02020603050405020304" pitchFamily="18" charset="0"/>
              </a:rPr>
              <a:t>Директор ВНИИДАД</a:t>
            </a:r>
          </a:p>
        </p:txBody>
      </p:sp>
      <p:sp>
        <p:nvSpPr>
          <p:cNvPr id="5" name="Подзаголовок 2"/>
          <p:cNvSpPr txBox="1">
            <a:spLocks/>
          </p:cNvSpPr>
          <p:nvPr/>
        </p:nvSpPr>
        <p:spPr>
          <a:xfrm>
            <a:off x="1547664" y="37753"/>
            <a:ext cx="6400800" cy="2880320"/>
          </a:xfrm>
          <a:prstGeom prst="rect">
            <a:avLst/>
          </a:prstGeom>
        </p:spPr>
        <p:txBody>
          <a:bodyPr vert="horz" lIns="45720" rIns="45720">
            <a:normAutofit/>
          </a:bodyPr>
          <a:lstStyle>
            <a:lvl1pPr marL="0" marR="64008" indent="0" algn="r" rtl="0" eaLnBrk="1" latinLnBrk="0" hangingPunct="1">
              <a:spcBef>
                <a:spcPts val="400"/>
              </a:spcBef>
              <a:spcAft>
                <a:spcPts val="0"/>
              </a:spcAft>
              <a:buClr>
                <a:schemeClr val="accent1"/>
              </a:buClr>
              <a:buSzPct val="68000"/>
              <a:buFont typeface="Wingdings 3"/>
              <a:buNone/>
              <a:defRPr kumimoji="0" sz="2700" kern="1200">
                <a:solidFill>
                  <a:schemeClr val="tx2"/>
                </a:solidFill>
                <a:latin typeface="+mn-lt"/>
                <a:ea typeface="+mn-ea"/>
                <a:cs typeface="+mn-cs"/>
              </a:defRPr>
            </a:lvl1pPr>
            <a:lvl2pPr marL="457200" indent="0" algn="ctr" rtl="0" eaLnBrk="1" latinLnBrk="0" hangingPunct="1">
              <a:spcBef>
                <a:spcPts val="324"/>
              </a:spcBef>
              <a:buClr>
                <a:schemeClr val="accent1"/>
              </a:buClr>
              <a:buFont typeface="Verdana"/>
              <a:buNone/>
              <a:defRPr kumimoji="0" sz="2300" kern="1200">
                <a:solidFill>
                  <a:schemeClr val="tx1"/>
                </a:solidFill>
                <a:latin typeface="+mn-lt"/>
                <a:ea typeface="+mn-ea"/>
                <a:cs typeface="+mn-cs"/>
              </a:defRPr>
            </a:lvl2pPr>
            <a:lvl3pPr marL="914400" indent="0" algn="ctr" rtl="0" eaLnBrk="1" latinLnBrk="0" hangingPunct="1">
              <a:spcBef>
                <a:spcPts val="350"/>
              </a:spcBef>
              <a:buClr>
                <a:schemeClr val="accent2"/>
              </a:buClr>
              <a:buSzPct val="100000"/>
              <a:buFont typeface="Wingdings 2"/>
              <a:buNone/>
              <a:defRPr kumimoji="0" sz="2100" kern="1200">
                <a:solidFill>
                  <a:schemeClr val="tx1"/>
                </a:solidFill>
                <a:latin typeface="+mn-lt"/>
                <a:ea typeface="+mn-ea"/>
                <a:cs typeface="+mn-cs"/>
              </a:defRPr>
            </a:lvl3pPr>
            <a:lvl4pPr marL="1371600" indent="0" algn="ctr" rtl="0" eaLnBrk="1" latinLnBrk="0" hangingPunct="1">
              <a:spcBef>
                <a:spcPts val="350"/>
              </a:spcBef>
              <a:buClr>
                <a:schemeClr val="accent2"/>
              </a:buClr>
              <a:buFont typeface="Wingdings 2"/>
              <a:buNone/>
              <a:defRPr kumimoji="0" sz="1900" kern="1200">
                <a:solidFill>
                  <a:schemeClr val="tx1"/>
                </a:solidFill>
                <a:latin typeface="+mn-lt"/>
                <a:ea typeface="+mn-ea"/>
                <a:cs typeface="+mn-cs"/>
              </a:defRPr>
            </a:lvl4pPr>
            <a:lvl5pPr marL="1828800" indent="0" algn="ctr" rtl="0" eaLnBrk="1" latinLnBrk="0" hangingPunct="1">
              <a:spcBef>
                <a:spcPts val="350"/>
              </a:spcBef>
              <a:buClr>
                <a:schemeClr val="accent2"/>
              </a:buClr>
              <a:buFont typeface="Wingdings 2"/>
              <a:buNone/>
              <a:defRPr kumimoji="0" sz="1800" kern="1200">
                <a:solidFill>
                  <a:schemeClr val="tx1"/>
                </a:solidFill>
                <a:latin typeface="+mn-lt"/>
                <a:ea typeface="+mn-ea"/>
                <a:cs typeface="+mn-cs"/>
              </a:defRPr>
            </a:lvl5pPr>
            <a:lvl6pPr marL="2286000" indent="0" algn="ctr" rtl="0" eaLnBrk="1" latinLnBrk="0" hangingPunct="1">
              <a:spcBef>
                <a:spcPts val="350"/>
              </a:spcBef>
              <a:buClr>
                <a:schemeClr val="accent3"/>
              </a:buClr>
              <a:buFont typeface="Wingdings 2"/>
              <a:buNone/>
              <a:defRPr kumimoji="0" sz="1800" kern="1200">
                <a:solidFill>
                  <a:schemeClr val="tx1"/>
                </a:solidFill>
                <a:latin typeface="+mn-lt"/>
                <a:ea typeface="+mn-ea"/>
                <a:cs typeface="+mn-cs"/>
              </a:defRPr>
            </a:lvl6pPr>
            <a:lvl7pPr marL="2743200" indent="0" algn="ctr" rtl="0" eaLnBrk="1" latinLnBrk="0" hangingPunct="1">
              <a:spcBef>
                <a:spcPts val="350"/>
              </a:spcBef>
              <a:buClr>
                <a:schemeClr val="accent3"/>
              </a:buClr>
              <a:buFont typeface="Wingdings 2"/>
              <a:buNone/>
              <a:defRPr kumimoji="0" sz="1600" kern="1200">
                <a:solidFill>
                  <a:schemeClr val="tx1"/>
                </a:solidFill>
                <a:latin typeface="+mn-lt"/>
                <a:ea typeface="+mn-ea"/>
                <a:cs typeface="+mn-cs"/>
              </a:defRPr>
            </a:lvl7pPr>
            <a:lvl8pPr marL="3200400" indent="0" algn="ctr" rtl="0" eaLnBrk="1" latinLnBrk="0" hangingPunct="1">
              <a:spcBef>
                <a:spcPts val="350"/>
              </a:spcBef>
              <a:buClr>
                <a:schemeClr val="accent3"/>
              </a:buClr>
              <a:buFont typeface="Wingdings 2"/>
              <a:buNone/>
              <a:defRPr kumimoji="0" sz="1600" kern="1200">
                <a:solidFill>
                  <a:schemeClr val="tx1"/>
                </a:solidFill>
                <a:latin typeface="+mn-lt"/>
                <a:ea typeface="+mn-ea"/>
                <a:cs typeface="+mn-cs"/>
              </a:defRPr>
            </a:lvl8pPr>
            <a:lvl9pPr marL="3657600" indent="0" algn="ctr" rtl="0" eaLnBrk="1" latinLnBrk="0" hangingPunct="1">
              <a:spcBef>
                <a:spcPts val="350"/>
              </a:spcBef>
              <a:buClr>
                <a:schemeClr val="accent3"/>
              </a:buClr>
              <a:buFont typeface="Wingdings 2"/>
              <a:buNone/>
              <a:defRPr kumimoji="0" sz="1600" kern="1200" baseline="0">
                <a:solidFill>
                  <a:schemeClr val="tx1"/>
                </a:solidFill>
                <a:latin typeface="+mn-lt"/>
                <a:ea typeface="+mn-ea"/>
                <a:cs typeface="+mn-cs"/>
              </a:defRPr>
            </a:lvl9pPr>
            <a:extLst/>
          </a:lstStyle>
          <a:p>
            <a:endParaRPr lang="ru-RU" sz="2000" dirty="0">
              <a:latin typeface="Tahoma" pitchFamily="34" charset="0"/>
              <a:ea typeface="Tahoma" pitchFamily="34" charset="0"/>
              <a:cs typeface="Tahoma" pitchFamily="34" charset="0"/>
            </a:endParaRPr>
          </a:p>
        </p:txBody>
      </p:sp>
      <p:sp>
        <p:nvSpPr>
          <p:cNvPr id="6" name="Заголовок 1"/>
          <p:cNvSpPr txBox="1">
            <a:spLocks/>
          </p:cNvSpPr>
          <p:nvPr/>
        </p:nvSpPr>
        <p:spPr>
          <a:xfrm>
            <a:off x="1691680" y="-42068"/>
            <a:ext cx="7320354" cy="1490309"/>
          </a:xfrm>
          <a:prstGeom prst="rect">
            <a:avLst/>
          </a:prstGeom>
        </p:spPr>
        <p:txBody>
          <a:bodyPr vert="horz" anchor="b">
            <a:noAutofit/>
            <a:scene3d>
              <a:camera prst="orthographicFront"/>
              <a:lightRig rig="soft" dir="t"/>
            </a:scene3d>
            <a:sp3d prstMaterial="softEdge">
              <a:bevelT w="25400" h="25400"/>
            </a:sp3d>
          </a:bodyPr>
          <a:lstStyle>
            <a:lvl1pPr algn="r" rtl="0" eaLnBrk="1" latinLnBrk="0" hangingPunct="1">
              <a:spcBef>
                <a:spcPct val="0"/>
              </a:spcBef>
              <a:buNone/>
              <a:defRPr kumimoji="0" sz="48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r>
              <a:rPr lang="ru-RU" sz="2400" dirty="0">
                <a:effectLst/>
                <a:latin typeface="Times New Roman" panose="02020603050405020304" pitchFamily="18" charset="0"/>
                <a:ea typeface="Tahoma" pitchFamily="34" charset="0"/>
                <a:cs typeface="Times New Roman" panose="02020603050405020304" pitchFamily="18" charset="0"/>
              </a:rPr>
              <a:t>Федеральное бюджетное учреждение </a:t>
            </a:r>
          </a:p>
          <a:p>
            <a:pPr algn="ctr"/>
            <a:r>
              <a:rPr lang="ru-RU" sz="2400" dirty="0">
                <a:effectLst/>
                <a:latin typeface="Times New Roman" panose="02020603050405020304" pitchFamily="18" charset="0"/>
                <a:ea typeface="Tahoma" pitchFamily="34" charset="0"/>
                <a:cs typeface="Times New Roman" panose="02020603050405020304" pitchFamily="18" charset="0"/>
              </a:rPr>
              <a:t>«Всероссийский научно-исследовательский институт документоведения и архивного дела»</a:t>
            </a:r>
          </a:p>
        </p:txBody>
      </p:sp>
      <p:sp>
        <p:nvSpPr>
          <p:cNvPr id="7" name="Подзаголовок 2"/>
          <p:cNvSpPr txBox="1">
            <a:spLocks/>
          </p:cNvSpPr>
          <p:nvPr/>
        </p:nvSpPr>
        <p:spPr>
          <a:xfrm>
            <a:off x="-180528" y="5437267"/>
            <a:ext cx="9302606" cy="1420733"/>
          </a:xfrm>
          <a:prstGeom prst="rect">
            <a:avLst/>
          </a:prstGeom>
        </p:spPr>
        <p:txBody>
          <a:bodyPr vert="horz" lIns="45720" rIns="45720">
            <a:normAutofit/>
          </a:bodyPr>
          <a:lstStyle>
            <a:lvl1pPr marL="0" marR="64008" indent="0" algn="r" rtl="0" eaLnBrk="1" latinLnBrk="0" hangingPunct="1">
              <a:spcBef>
                <a:spcPts val="400"/>
              </a:spcBef>
              <a:spcAft>
                <a:spcPts val="0"/>
              </a:spcAft>
              <a:buClr>
                <a:schemeClr val="accent1"/>
              </a:buClr>
              <a:buSzPct val="68000"/>
              <a:buFont typeface="Wingdings 3"/>
              <a:buNone/>
              <a:defRPr kumimoji="0" sz="2700" kern="1200">
                <a:solidFill>
                  <a:schemeClr val="tx2"/>
                </a:solidFill>
                <a:latin typeface="+mn-lt"/>
                <a:ea typeface="+mn-ea"/>
                <a:cs typeface="+mn-cs"/>
              </a:defRPr>
            </a:lvl1pPr>
            <a:lvl2pPr marL="457200" indent="0" algn="ctr" rtl="0" eaLnBrk="1" latinLnBrk="0" hangingPunct="1">
              <a:spcBef>
                <a:spcPts val="324"/>
              </a:spcBef>
              <a:buClr>
                <a:schemeClr val="accent1"/>
              </a:buClr>
              <a:buFont typeface="Verdana"/>
              <a:buNone/>
              <a:defRPr kumimoji="0" sz="2300" kern="1200">
                <a:solidFill>
                  <a:schemeClr val="tx1"/>
                </a:solidFill>
                <a:latin typeface="+mn-lt"/>
                <a:ea typeface="+mn-ea"/>
                <a:cs typeface="+mn-cs"/>
              </a:defRPr>
            </a:lvl2pPr>
            <a:lvl3pPr marL="914400" indent="0" algn="ctr" rtl="0" eaLnBrk="1" latinLnBrk="0" hangingPunct="1">
              <a:spcBef>
                <a:spcPts val="350"/>
              </a:spcBef>
              <a:buClr>
                <a:schemeClr val="accent2"/>
              </a:buClr>
              <a:buSzPct val="100000"/>
              <a:buFont typeface="Wingdings 2"/>
              <a:buNone/>
              <a:defRPr kumimoji="0" sz="2100" kern="1200">
                <a:solidFill>
                  <a:schemeClr val="tx1"/>
                </a:solidFill>
                <a:latin typeface="+mn-lt"/>
                <a:ea typeface="+mn-ea"/>
                <a:cs typeface="+mn-cs"/>
              </a:defRPr>
            </a:lvl3pPr>
            <a:lvl4pPr marL="1371600" indent="0" algn="ctr" rtl="0" eaLnBrk="1" latinLnBrk="0" hangingPunct="1">
              <a:spcBef>
                <a:spcPts val="350"/>
              </a:spcBef>
              <a:buClr>
                <a:schemeClr val="accent2"/>
              </a:buClr>
              <a:buFont typeface="Wingdings 2"/>
              <a:buNone/>
              <a:defRPr kumimoji="0" sz="1900" kern="1200">
                <a:solidFill>
                  <a:schemeClr val="tx1"/>
                </a:solidFill>
                <a:latin typeface="+mn-lt"/>
                <a:ea typeface="+mn-ea"/>
                <a:cs typeface="+mn-cs"/>
              </a:defRPr>
            </a:lvl4pPr>
            <a:lvl5pPr marL="1828800" indent="0" algn="ctr" rtl="0" eaLnBrk="1" latinLnBrk="0" hangingPunct="1">
              <a:spcBef>
                <a:spcPts val="350"/>
              </a:spcBef>
              <a:buClr>
                <a:schemeClr val="accent2"/>
              </a:buClr>
              <a:buFont typeface="Wingdings 2"/>
              <a:buNone/>
              <a:defRPr kumimoji="0" sz="1800" kern="1200">
                <a:solidFill>
                  <a:schemeClr val="tx1"/>
                </a:solidFill>
                <a:latin typeface="+mn-lt"/>
                <a:ea typeface="+mn-ea"/>
                <a:cs typeface="+mn-cs"/>
              </a:defRPr>
            </a:lvl5pPr>
            <a:lvl6pPr marL="2286000" indent="0" algn="ctr" rtl="0" eaLnBrk="1" latinLnBrk="0" hangingPunct="1">
              <a:spcBef>
                <a:spcPts val="350"/>
              </a:spcBef>
              <a:buClr>
                <a:schemeClr val="accent3"/>
              </a:buClr>
              <a:buFont typeface="Wingdings 2"/>
              <a:buNone/>
              <a:defRPr kumimoji="0" sz="1800" kern="1200">
                <a:solidFill>
                  <a:schemeClr val="tx1"/>
                </a:solidFill>
                <a:latin typeface="+mn-lt"/>
                <a:ea typeface="+mn-ea"/>
                <a:cs typeface="+mn-cs"/>
              </a:defRPr>
            </a:lvl6pPr>
            <a:lvl7pPr marL="2743200" indent="0" algn="ctr" rtl="0" eaLnBrk="1" latinLnBrk="0" hangingPunct="1">
              <a:spcBef>
                <a:spcPts val="350"/>
              </a:spcBef>
              <a:buClr>
                <a:schemeClr val="accent3"/>
              </a:buClr>
              <a:buFont typeface="Wingdings 2"/>
              <a:buNone/>
              <a:defRPr kumimoji="0" sz="1600" kern="1200">
                <a:solidFill>
                  <a:schemeClr val="tx1"/>
                </a:solidFill>
                <a:latin typeface="+mn-lt"/>
                <a:ea typeface="+mn-ea"/>
                <a:cs typeface="+mn-cs"/>
              </a:defRPr>
            </a:lvl7pPr>
            <a:lvl8pPr marL="3200400" indent="0" algn="ctr" rtl="0" eaLnBrk="1" latinLnBrk="0" hangingPunct="1">
              <a:spcBef>
                <a:spcPts val="350"/>
              </a:spcBef>
              <a:buClr>
                <a:schemeClr val="accent3"/>
              </a:buClr>
              <a:buFont typeface="Wingdings 2"/>
              <a:buNone/>
              <a:defRPr kumimoji="0" sz="1600" kern="1200">
                <a:solidFill>
                  <a:schemeClr val="tx1"/>
                </a:solidFill>
                <a:latin typeface="+mn-lt"/>
                <a:ea typeface="+mn-ea"/>
                <a:cs typeface="+mn-cs"/>
              </a:defRPr>
            </a:lvl8pPr>
            <a:lvl9pPr marL="3657600" indent="0" algn="ctr" rtl="0" eaLnBrk="1" latinLnBrk="0" hangingPunct="1">
              <a:spcBef>
                <a:spcPts val="350"/>
              </a:spcBef>
              <a:buClr>
                <a:schemeClr val="accent3"/>
              </a:buClr>
              <a:buFont typeface="Wingdings 2"/>
              <a:buNone/>
              <a:defRPr kumimoji="0" sz="1600" kern="1200" baseline="0">
                <a:solidFill>
                  <a:schemeClr val="tx1"/>
                </a:solidFill>
                <a:latin typeface="+mn-lt"/>
                <a:ea typeface="+mn-ea"/>
                <a:cs typeface="+mn-cs"/>
              </a:defRPr>
            </a:lvl9pPr>
            <a:extLst/>
          </a:lstStyle>
          <a:p>
            <a:endParaRPr lang="ru-RU" sz="2400" b="1" dirty="0">
              <a:latin typeface="Tahoma" pitchFamily="34" charset="0"/>
              <a:ea typeface="Tahoma" pitchFamily="34" charset="0"/>
              <a:cs typeface="Tahoma" pitchFamily="34" charset="0"/>
            </a:endParaRPr>
          </a:p>
          <a:p>
            <a:r>
              <a:rPr lang="ru-RU" sz="2400" b="1" dirty="0" smtClean="0">
                <a:solidFill>
                  <a:schemeClr val="bg1"/>
                </a:solidFill>
                <a:latin typeface="Times New Roman" panose="02020603050405020304" pitchFamily="18" charset="0"/>
                <a:ea typeface="Tahoma" pitchFamily="34" charset="0"/>
                <a:cs typeface="Times New Roman" panose="02020603050405020304" pitchFamily="18" charset="0"/>
              </a:rPr>
              <a:t>Абакан, 05.06.2023</a:t>
            </a:r>
            <a:endParaRPr lang="ru-RU" sz="2400" b="1" dirty="0">
              <a:solidFill>
                <a:schemeClr val="bg1"/>
              </a:solidFill>
              <a:latin typeface="Times New Roman" panose="02020603050405020304" pitchFamily="18" charset="0"/>
              <a:ea typeface="Tahoma" pitchFamily="34" charset="0"/>
              <a:cs typeface="Times New Roman" panose="02020603050405020304" pitchFamily="18" charset="0"/>
            </a:endParaRPr>
          </a:p>
          <a:p>
            <a:r>
              <a:rPr lang="ru-RU" sz="2400" b="1" dirty="0" smtClean="0">
                <a:solidFill>
                  <a:schemeClr val="bg1"/>
                </a:solidFill>
                <a:latin typeface="Times New Roman" panose="02020603050405020304" pitchFamily="18" charset="0"/>
                <a:ea typeface="Tahoma" pitchFamily="34" charset="0"/>
                <a:cs typeface="Times New Roman" panose="02020603050405020304" pitchFamily="18" charset="0"/>
              </a:rPr>
              <a:t>	</a:t>
            </a:r>
            <a:endParaRPr lang="ru-RU" sz="1600" dirty="0">
              <a:solidFill>
                <a:schemeClr val="bg1"/>
              </a:solidFill>
              <a:latin typeface="Times New Roman" panose="02020603050405020304" pitchFamily="18" charset="0"/>
              <a:ea typeface="Tahoma" pitchFamily="34" charset="0"/>
              <a:cs typeface="Times New Roman" panose="02020603050405020304" pitchFamily="18" charset="0"/>
            </a:endParaRPr>
          </a:p>
        </p:txBody>
      </p:sp>
      <p:pic>
        <p:nvPicPr>
          <p:cNvPr id="8" name="Рисунок 7">
            <a:extLst>
              <a:ext uri="{FF2B5EF4-FFF2-40B4-BE49-F238E27FC236}">
                <a16:creationId xmlns:a16="http://schemas.microsoft.com/office/drawing/2014/main" id="{AE19EF2C-C3B4-FFDB-A532-C48C3D37C8D5}"/>
              </a:ext>
            </a:extLst>
          </p:cNvPr>
          <p:cNvPicPr>
            <a:picLocks noChangeAspect="1"/>
          </p:cNvPicPr>
          <p:nvPr/>
        </p:nvPicPr>
        <p:blipFill>
          <a:blip r:embed="rId2"/>
          <a:stretch>
            <a:fillRect/>
          </a:stretch>
        </p:blipFill>
        <p:spPr>
          <a:xfrm>
            <a:off x="0" y="34461"/>
            <a:ext cx="2066925" cy="1638300"/>
          </a:xfrm>
          <a:prstGeom prst="rect">
            <a:avLst/>
          </a:prstGeom>
          <a:solidFill>
            <a:schemeClr val="accent1">
              <a:alpha val="21000"/>
            </a:schemeClr>
          </a:solidFill>
        </p:spPr>
      </p:pic>
    </p:spTree>
    <p:extLst>
      <p:ext uri="{BB962C8B-B14F-4D97-AF65-F5344CB8AC3E}">
        <p14:creationId xmlns:p14="http://schemas.microsoft.com/office/powerpoint/2010/main" val="10140100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481328"/>
            <a:ext cx="8229600" cy="4900000"/>
          </a:xfrm>
        </p:spPr>
        <p:txBody>
          <a:bodyPr>
            <a:noAutofit/>
          </a:bodyPr>
          <a:lstStyle/>
          <a:p>
            <a:r>
              <a:rPr lang="ru-RU" sz="2000" dirty="0">
                <a:latin typeface="Times New Roman" panose="02020603050405020304" pitchFamily="18" charset="0"/>
                <a:cs typeface="Times New Roman" panose="02020603050405020304" pitchFamily="18" charset="0"/>
              </a:rPr>
              <a:t>Статья 10. Особенности правового положения архивных документов, находящихся в собственности Российской Федерации, субъектов Российской Федерации или муниципальных образований</a:t>
            </a:r>
          </a:p>
          <a:p>
            <a:endParaRPr lang="ru-RU" sz="2000" dirty="0">
              <a:latin typeface="Times New Roman" panose="02020603050405020304" pitchFamily="18" charset="0"/>
              <a:cs typeface="Times New Roman" panose="02020603050405020304" pitchFamily="18" charset="0"/>
            </a:endParaRPr>
          </a:p>
          <a:p>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3. Архивные документы, находящиеся в государственной или муниципальной собственности, не подлежат приватизации, не могут быть объектом продажи, мены, дарения, а также иных сделок, могущих привести к их отчуждению, если иное не предусмотрено международным договором Российской Федерации или федеральными законами.</a:t>
            </a:r>
          </a:p>
          <a:p>
            <a:endParaRPr lang="ru-RU" sz="2000" dirty="0">
              <a:latin typeface="Times New Roman" panose="02020603050405020304" pitchFamily="18" charset="0"/>
              <a:cs typeface="Times New Roman" panose="02020603050405020304" pitchFamily="18" charset="0"/>
            </a:endParaRP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p:txBody>
          <a:bodyPr>
            <a:normAutofit fontScale="90000"/>
          </a:bodyPr>
          <a:lstStyle/>
          <a:p>
            <a:pPr algn="ctr"/>
            <a:r>
              <a:rPr lang="ru-RU" sz="3100" b="0" dirty="0">
                <a:effectLst/>
                <a:latin typeface="Times New Roman" panose="02020603050405020304" pitchFamily="18" charset="0"/>
                <a:cs typeface="Times New Roman" panose="02020603050405020304" pitchFamily="18" charset="0"/>
              </a:rPr>
              <a:t>Федеральный закон "Об архивном деле в Российской Федерации" от 22.10.2004 N 125-ФЗ</a:t>
            </a:r>
            <a:r>
              <a:rPr lang="ru-RU" b="0" dirty="0">
                <a:effectLst/>
                <a:latin typeface="Times New Roman" panose="02020603050405020304" pitchFamily="18" charset="0"/>
                <a:cs typeface="Times New Roman" panose="02020603050405020304" pitchFamily="18" charset="0"/>
              </a:rPr>
              <a:t/>
            </a:r>
            <a:br>
              <a:rPr lang="ru-RU" b="0" dirty="0">
                <a:effectLst/>
                <a:latin typeface="Times New Roman" panose="02020603050405020304" pitchFamily="18" charset="0"/>
                <a:cs typeface="Times New Roman" panose="02020603050405020304" pitchFamily="18" charset="0"/>
              </a:rPr>
            </a:b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10</a:t>
            </a:fld>
            <a:endParaRPr lang="ru-RU"/>
          </a:p>
        </p:txBody>
      </p:sp>
    </p:spTree>
    <p:extLst>
      <p:ext uri="{BB962C8B-B14F-4D97-AF65-F5344CB8AC3E}">
        <p14:creationId xmlns:p14="http://schemas.microsoft.com/office/powerpoint/2010/main" val="2261835399"/>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a:extLst>
              <a:ext uri="{FF2B5EF4-FFF2-40B4-BE49-F238E27FC236}">
                <a16:creationId xmlns:a16="http://schemas.microsoft.com/office/drawing/2014/main" id="{2EC67429-1C4F-4322-AF0C-D6D20F16F3B1}"/>
              </a:ext>
            </a:extLst>
          </p:cNvPr>
          <p:cNvSpPr>
            <a:spLocks noGrp="1"/>
          </p:cNvSpPr>
          <p:nvPr>
            <p:ph idx="1"/>
          </p:nvPr>
        </p:nvSpPr>
        <p:spPr/>
        <p:txBody>
          <a:bodyPr>
            <a:normAutofit/>
          </a:bodyPr>
          <a:lstStyle/>
          <a:p>
            <a:pPr marL="109728" indent="0">
              <a:buNone/>
            </a:pPr>
            <a:r>
              <a:rPr lang="ru-RU" dirty="0" smtClean="0">
                <a:latin typeface="Times New Roman" panose="02020603050405020304" pitchFamily="18" charset="0"/>
                <a:cs typeface="Times New Roman" panose="02020603050405020304" pitchFamily="18" charset="0"/>
              </a:rPr>
              <a:t>Внесение изменений в закон № </a:t>
            </a:r>
            <a:r>
              <a:rPr lang="ru-RU" dirty="0">
                <a:latin typeface="Times New Roman" panose="02020603050405020304" pitchFamily="18" charset="0"/>
                <a:cs typeface="Times New Roman" panose="02020603050405020304" pitchFamily="18" charset="0"/>
              </a:rPr>
              <a:t>149-ФЗ </a:t>
            </a:r>
            <a:r>
              <a:rPr lang="ru-RU" dirty="0" smtClean="0">
                <a:latin typeface="Times New Roman" panose="02020603050405020304" pitchFamily="18" charset="0"/>
                <a:cs typeface="Times New Roman" panose="02020603050405020304" pitchFamily="18" charset="0"/>
              </a:rPr>
              <a:t>«Об </a:t>
            </a:r>
            <a:r>
              <a:rPr lang="ru-RU" dirty="0">
                <a:latin typeface="Times New Roman" panose="02020603050405020304" pitchFamily="18" charset="0"/>
                <a:cs typeface="Times New Roman" panose="02020603050405020304" pitchFamily="18" charset="0"/>
              </a:rPr>
              <a:t>информации, информационных технологиях и о защите информации»</a:t>
            </a:r>
          </a:p>
          <a:p>
            <a:r>
              <a:rPr lang="ru-RU" dirty="0" smtClean="0">
                <a:solidFill>
                  <a:schemeClr val="tx2"/>
                </a:solidFill>
                <a:latin typeface="Times New Roman" panose="02020603050405020304" pitchFamily="18" charset="0"/>
                <a:cs typeface="Times New Roman" panose="02020603050405020304" pitchFamily="18" charset="0"/>
              </a:rPr>
              <a:t>Статья 11.4</a:t>
            </a:r>
            <a:r>
              <a:rPr lang="ru-RU" dirty="0">
                <a:solidFill>
                  <a:schemeClr val="tx2"/>
                </a:solidFill>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Хранение электронных документов</a:t>
            </a:r>
          </a:p>
        </p:txBody>
      </p:sp>
      <p:sp>
        <p:nvSpPr>
          <p:cNvPr id="4" name="Заголовок 3">
            <a:extLst>
              <a:ext uri="{FF2B5EF4-FFF2-40B4-BE49-F238E27FC236}">
                <a16:creationId xmlns:a16="http://schemas.microsoft.com/office/drawing/2014/main" id="{B60A2EB3-7D8F-4D9E-9A94-2F6B39D859DC}"/>
              </a:ext>
            </a:extLst>
          </p:cNvPr>
          <p:cNvSpPr>
            <a:spLocks noGrp="1"/>
          </p:cNvSpPr>
          <p:nvPr>
            <p:ph type="title"/>
          </p:nvPr>
        </p:nvSpPr>
        <p:spPr/>
        <p:txBody>
          <a:bodyPr>
            <a:normAutofit/>
          </a:bodyPr>
          <a:lstStyle/>
          <a:p>
            <a:pPr algn="ctr"/>
            <a:r>
              <a:rPr lang="ru-RU" sz="3600" dirty="0" smtClean="0">
                <a:effectLst/>
                <a:latin typeface="Times New Roman" panose="02020603050405020304" pitchFamily="18" charset="0"/>
                <a:cs typeface="Times New Roman" panose="02020603050405020304" pitchFamily="18" charset="0"/>
              </a:rPr>
              <a:t>Законопроект </a:t>
            </a:r>
            <a:r>
              <a:rPr lang="ru-RU" sz="3600" dirty="0">
                <a:effectLst/>
                <a:latin typeface="Times New Roman" panose="02020603050405020304" pitchFamily="18" charset="0"/>
                <a:cs typeface="Times New Roman" panose="02020603050405020304" pitchFamily="18" charset="0"/>
              </a:rPr>
              <a:t>№ 1173189-7</a:t>
            </a:r>
          </a:p>
        </p:txBody>
      </p:sp>
      <p:sp>
        <p:nvSpPr>
          <p:cNvPr id="8" name="Нижний колонтитул 7"/>
          <p:cNvSpPr>
            <a:spLocks noGrp="1"/>
          </p:cNvSpPr>
          <p:nvPr>
            <p:ph type="ftr" sz="quarter" idx="11"/>
          </p:nvPr>
        </p:nvSpPr>
        <p:spPr/>
        <p:txBody>
          <a:bodyPr/>
          <a:lstStyle/>
          <a:p>
            <a:r>
              <a:rPr lang="ru-RU" smtClean="0"/>
              <a:t>Абакан, 06.05.2023</a:t>
            </a:r>
            <a:endParaRPr lang="ru-RU"/>
          </a:p>
        </p:txBody>
      </p:sp>
      <p:sp>
        <p:nvSpPr>
          <p:cNvPr id="3" name="Номер слайда 2"/>
          <p:cNvSpPr>
            <a:spLocks noGrp="1"/>
          </p:cNvSpPr>
          <p:nvPr>
            <p:ph type="sldNum" sz="quarter" idx="12"/>
          </p:nvPr>
        </p:nvSpPr>
        <p:spPr/>
        <p:txBody>
          <a:bodyPr/>
          <a:lstStyle/>
          <a:p>
            <a:fld id="{117B7F7D-79EA-4AFD-8F93-1B2C33CB4F9F}" type="slidenum">
              <a:rPr lang="ru-RU" smtClean="0"/>
              <a:t>100</a:t>
            </a:fld>
            <a:endParaRPr lang="ru-RU"/>
          </a:p>
        </p:txBody>
      </p:sp>
    </p:spTree>
    <p:extLst>
      <p:ext uri="{BB962C8B-B14F-4D97-AF65-F5344CB8AC3E}">
        <p14:creationId xmlns:p14="http://schemas.microsoft.com/office/powerpoint/2010/main" val="27993678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a:extLst>
              <a:ext uri="{FF2B5EF4-FFF2-40B4-BE49-F238E27FC236}">
                <a16:creationId xmlns:a16="http://schemas.microsoft.com/office/drawing/2014/main" id="{2EC67429-1C4F-4322-AF0C-D6D20F16F3B1}"/>
              </a:ext>
            </a:extLst>
          </p:cNvPr>
          <p:cNvSpPr>
            <a:spLocks noGrp="1"/>
          </p:cNvSpPr>
          <p:nvPr>
            <p:ph idx="1"/>
          </p:nvPr>
        </p:nvSpPr>
        <p:spPr/>
        <p:txBody>
          <a:bodyPr>
            <a:normAutofit fontScale="92500" lnSpcReduction="10000"/>
          </a:bodyPr>
          <a:lstStyle/>
          <a:p>
            <a:pPr marL="109728" indent="0">
              <a:buNone/>
            </a:pPr>
            <a:r>
              <a:rPr lang="ru-RU" dirty="0">
                <a:latin typeface="Times New Roman" panose="02020603050405020304" pitchFamily="18" charset="0"/>
                <a:cs typeface="Times New Roman" panose="02020603050405020304" pitchFamily="18" charset="0"/>
              </a:rPr>
              <a:t>Юридическая значимость законченного </a:t>
            </a:r>
            <a:r>
              <a:rPr lang="ru-RU" b="1" dirty="0">
                <a:latin typeface="Times New Roman" panose="02020603050405020304" pitchFamily="18" charset="0"/>
                <a:cs typeface="Times New Roman" panose="02020603050405020304" pitchFamily="18" charset="0"/>
              </a:rPr>
              <a:t>делопроизводством</a:t>
            </a:r>
            <a:r>
              <a:rPr lang="ru-RU" dirty="0">
                <a:latin typeface="Times New Roman" panose="02020603050405020304" pitchFamily="18" charset="0"/>
                <a:cs typeface="Times New Roman" panose="02020603050405020304" pitchFamily="18" charset="0"/>
              </a:rPr>
              <a:t> электронного документа, подписанного электронной подписью, признается неизменной в течение срока </a:t>
            </a:r>
            <a:r>
              <a:rPr lang="ru-RU" dirty="0" smtClean="0">
                <a:latin typeface="Times New Roman" panose="02020603050405020304" pitchFamily="18" charset="0"/>
                <a:cs typeface="Times New Roman" panose="02020603050405020304" pitchFamily="18" charset="0"/>
              </a:rPr>
              <a:t>хранения, </a:t>
            </a:r>
            <a:r>
              <a:rPr lang="ru-RU" dirty="0">
                <a:latin typeface="Times New Roman" panose="02020603050405020304" pitchFamily="18" charset="0"/>
                <a:cs typeface="Times New Roman" panose="02020603050405020304" pitchFamily="18" charset="0"/>
              </a:rPr>
              <a:t>если в течение срока его </a:t>
            </a:r>
            <a:r>
              <a:rPr lang="ru-RU" dirty="0" smtClean="0">
                <a:latin typeface="Times New Roman" panose="02020603050405020304" pitchFamily="18" charset="0"/>
                <a:cs typeface="Times New Roman" panose="02020603050405020304" pitchFamily="18" charset="0"/>
              </a:rPr>
              <a:t>хранения лицом…, </a:t>
            </a:r>
            <a:r>
              <a:rPr lang="ru-RU" dirty="0">
                <a:latin typeface="Times New Roman" panose="02020603050405020304" pitchFamily="18" charset="0"/>
                <a:cs typeface="Times New Roman" panose="02020603050405020304" pitchFamily="18" charset="0"/>
              </a:rPr>
              <a:t>осуществляющим хранение электронного </a:t>
            </a:r>
            <a:r>
              <a:rPr lang="ru-RU" dirty="0" smtClean="0">
                <a:latin typeface="Times New Roman" panose="02020603050405020304" pitchFamily="18" charset="0"/>
                <a:cs typeface="Times New Roman" panose="02020603050405020304" pitchFamily="18" charset="0"/>
              </a:rPr>
              <a:t>документа,… обеспечивается </a:t>
            </a:r>
            <a:r>
              <a:rPr lang="ru-RU" dirty="0">
                <a:latin typeface="Times New Roman" panose="02020603050405020304" pitchFamily="18" charset="0"/>
                <a:cs typeface="Times New Roman" panose="02020603050405020304" pitchFamily="18" charset="0"/>
              </a:rPr>
              <a:t>подписание электронного документа усиленной квалифицированной электронной подписью </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а также </a:t>
            </a:r>
            <a:r>
              <a:rPr lang="ru-RU" b="1" dirty="0">
                <a:latin typeface="Times New Roman" panose="02020603050405020304" pitchFamily="18" charset="0"/>
                <a:cs typeface="Times New Roman" panose="02020603050405020304" pitchFamily="18" charset="0"/>
              </a:rPr>
              <a:t>повторное подписание</a:t>
            </a:r>
            <a:r>
              <a:rPr lang="ru-RU" dirty="0">
                <a:latin typeface="Times New Roman" panose="02020603050405020304" pitchFamily="18" charset="0"/>
                <a:cs typeface="Times New Roman" panose="02020603050405020304" pitchFamily="18" charset="0"/>
              </a:rPr>
              <a:t> электронного документа усиленной квалифицированной электронной подписью </a:t>
            </a:r>
            <a:r>
              <a:rPr lang="ru-RU" dirty="0" smtClean="0">
                <a:latin typeface="Times New Roman" panose="02020603050405020304" pitchFamily="18" charset="0"/>
                <a:cs typeface="Times New Roman" panose="02020603050405020304" pitchFamily="18" charset="0"/>
              </a:rPr>
              <a:t>… в </a:t>
            </a:r>
            <a:r>
              <a:rPr lang="ru-RU" dirty="0">
                <a:latin typeface="Times New Roman" panose="02020603050405020304" pitchFamily="18" charset="0"/>
                <a:cs typeface="Times New Roman" panose="02020603050405020304" pitchFamily="18" charset="0"/>
              </a:rPr>
              <a:t>случае истечения срока действия сертификата ключа проверки электронной подписи;</a:t>
            </a:r>
          </a:p>
        </p:txBody>
      </p:sp>
      <p:sp>
        <p:nvSpPr>
          <p:cNvPr id="4" name="Заголовок 3">
            <a:extLst>
              <a:ext uri="{FF2B5EF4-FFF2-40B4-BE49-F238E27FC236}">
                <a16:creationId xmlns:a16="http://schemas.microsoft.com/office/drawing/2014/main" id="{B60A2EB3-7D8F-4D9E-9A94-2F6B39D859DC}"/>
              </a:ext>
            </a:extLst>
          </p:cNvPr>
          <p:cNvSpPr>
            <a:spLocks noGrp="1"/>
          </p:cNvSpPr>
          <p:nvPr>
            <p:ph type="title"/>
          </p:nvPr>
        </p:nvSpPr>
        <p:spPr/>
        <p:txBody>
          <a:bodyPr>
            <a:normAutofit/>
          </a:bodyPr>
          <a:lstStyle/>
          <a:p>
            <a:pPr algn="ctr"/>
            <a:r>
              <a:rPr lang="ru-RU" sz="3600" dirty="0" smtClean="0">
                <a:effectLst/>
                <a:latin typeface="Times New Roman" panose="02020603050405020304" pitchFamily="18" charset="0"/>
                <a:cs typeface="Times New Roman" panose="02020603050405020304" pitchFamily="18" charset="0"/>
              </a:rPr>
              <a:t>Законопроект </a:t>
            </a:r>
            <a:r>
              <a:rPr lang="ru-RU" sz="3600" dirty="0">
                <a:effectLst/>
                <a:latin typeface="Times New Roman" panose="02020603050405020304" pitchFamily="18" charset="0"/>
                <a:cs typeface="Times New Roman" panose="02020603050405020304" pitchFamily="18" charset="0"/>
              </a:rPr>
              <a:t>№ 1173189-7</a:t>
            </a:r>
          </a:p>
        </p:txBody>
      </p:sp>
      <p:sp>
        <p:nvSpPr>
          <p:cNvPr id="8" name="Нижний колонтитул 7"/>
          <p:cNvSpPr>
            <a:spLocks noGrp="1"/>
          </p:cNvSpPr>
          <p:nvPr>
            <p:ph type="ftr" sz="quarter" idx="11"/>
          </p:nvPr>
        </p:nvSpPr>
        <p:spPr/>
        <p:txBody>
          <a:bodyPr/>
          <a:lstStyle/>
          <a:p>
            <a:r>
              <a:rPr lang="ru-RU" smtClean="0"/>
              <a:t>Абакан, 06.05.2023</a:t>
            </a:r>
            <a:endParaRPr lang="ru-RU"/>
          </a:p>
        </p:txBody>
      </p:sp>
      <p:sp>
        <p:nvSpPr>
          <p:cNvPr id="3" name="Номер слайда 2"/>
          <p:cNvSpPr>
            <a:spLocks noGrp="1"/>
          </p:cNvSpPr>
          <p:nvPr>
            <p:ph type="sldNum" sz="quarter" idx="12"/>
          </p:nvPr>
        </p:nvSpPr>
        <p:spPr/>
        <p:txBody>
          <a:bodyPr/>
          <a:lstStyle/>
          <a:p>
            <a:fld id="{117B7F7D-79EA-4AFD-8F93-1B2C33CB4F9F}" type="slidenum">
              <a:rPr lang="ru-RU" smtClean="0"/>
              <a:t>101</a:t>
            </a:fld>
            <a:endParaRPr lang="ru-RU"/>
          </a:p>
        </p:txBody>
      </p:sp>
    </p:spTree>
    <p:extLst>
      <p:ext uri="{BB962C8B-B14F-4D97-AF65-F5344CB8AC3E}">
        <p14:creationId xmlns:p14="http://schemas.microsoft.com/office/powerpoint/2010/main" val="35529058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a:extLst>
              <a:ext uri="{FF2B5EF4-FFF2-40B4-BE49-F238E27FC236}">
                <a16:creationId xmlns:a16="http://schemas.microsoft.com/office/drawing/2014/main" id="{44D1706B-0CD0-43E0-B2F0-B245F561D2EB}"/>
              </a:ext>
            </a:extLst>
          </p:cNvPr>
          <p:cNvSpPr>
            <a:spLocks noGrp="1"/>
          </p:cNvSpPr>
          <p:nvPr>
            <p:ph idx="1"/>
          </p:nvPr>
        </p:nvSpPr>
        <p:spPr/>
        <p:txBody>
          <a:bodyPr/>
          <a:lstStyle/>
          <a:p>
            <a:r>
              <a:rPr lang="ru-RU" dirty="0">
                <a:latin typeface="Times New Roman" panose="02020603050405020304" pitchFamily="18" charset="0"/>
                <a:cs typeface="Times New Roman" panose="02020603050405020304" pitchFamily="18" charset="0"/>
              </a:rPr>
              <a:t>не урегулированы вопросы долговременного хранения электронных документов в архивах организаций.</a:t>
            </a:r>
          </a:p>
          <a:p>
            <a:r>
              <a:rPr lang="ru-RU" dirty="0">
                <a:latin typeface="Times New Roman" panose="02020603050405020304" pitchFamily="18" charset="0"/>
                <a:cs typeface="Times New Roman" panose="02020603050405020304" pitchFamily="18" charset="0"/>
              </a:rPr>
              <a:t>не решен вопрос  передачи электронных архивных документов в государственные архивы.</a:t>
            </a:r>
          </a:p>
        </p:txBody>
      </p:sp>
      <p:sp>
        <p:nvSpPr>
          <p:cNvPr id="3" name="Номер слайда 2">
            <a:extLst>
              <a:ext uri="{FF2B5EF4-FFF2-40B4-BE49-F238E27FC236}">
                <a16:creationId xmlns:a16="http://schemas.microsoft.com/office/drawing/2014/main" id="{3C7DD674-F7CF-48D8-9F56-0061F0C73610}"/>
              </a:ext>
            </a:extLst>
          </p:cNvPr>
          <p:cNvSpPr>
            <a:spLocks noGrp="1"/>
          </p:cNvSpPr>
          <p:nvPr>
            <p:ph type="sldNum" sz="quarter" idx="12"/>
          </p:nvPr>
        </p:nvSpPr>
        <p:spPr/>
        <p:txBody>
          <a:bodyPr/>
          <a:lstStyle/>
          <a:p>
            <a:fld id="{117B7F7D-79EA-4AFD-8F93-1B2C33CB4F9F}" type="slidenum">
              <a:rPr lang="ru-RU" smtClean="0"/>
              <a:t>102</a:t>
            </a:fld>
            <a:endParaRPr lang="ru-RU"/>
          </a:p>
        </p:txBody>
      </p:sp>
      <p:sp>
        <p:nvSpPr>
          <p:cNvPr id="4" name="Заголовок 3">
            <a:extLst>
              <a:ext uri="{FF2B5EF4-FFF2-40B4-BE49-F238E27FC236}">
                <a16:creationId xmlns:a16="http://schemas.microsoft.com/office/drawing/2014/main" id="{63E5AE8F-728A-4D20-A452-007FC8D73107}"/>
              </a:ext>
            </a:extLst>
          </p:cNvPr>
          <p:cNvSpPr>
            <a:spLocks noGrp="1"/>
          </p:cNvSpPr>
          <p:nvPr>
            <p:ph type="title"/>
          </p:nvPr>
        </p:nvSpPr>
        <p:spPr/>
        <p:txBody>
          <a:bodyPr/>
          <a:lstStyle/>
          <a:p>
            <a:pPr algn="ctr"/>
            <a:r>
              <a:rPr lang="ru-RU" b="0" dirty="0">
                <a:effectLst/>
                <a:latin typeface="Times New Roman" panose="02020603050405020304" pitchFamily="18" charset="0"/>
                <a:cs typeface="Times New Roman" panose="02020603050405020304" pitchFamily="18" charset="0"/>
              </a:rPr>
              <a:t>Что не решено</a:t>
            </a:r>
          </a:p>
        </p:txBody>
      </p:sp>
      <p:sp>
        <p:nvSpPr>
          <p:cNvPr id="5" name="Нижний колонтитул 4"/>
          <p:cNvSpPr>
            <a:spLocks noGrp="1"/>
          </p:cNvSpPr>
          <p:nvPr>
            <p:ph type="ftr" sz="quarter" idx="11"/>
          </p:nvPr>
        </p:nvSpPr>
        <p:spPr/>
        <p:txBody>
          <a:bodyPr/>
          <a:lstStyle/>
          <a:p>
            <a:r>
              <a:rPr lang="ru-RU" smtClean="0"/>
              <a:t>Абакан, 06.05.2023</a:t>
            </a:r>
            <a:endParaRPr lang="ru-RU"/>
          </a:p>
        </p:txBody>
      </p:sp>
    </p:spTree>
    <p:extLst>
      <p:ext uri="{BB962C8B-B14F-4D97-AF65-F5344CB8AC3E}">
        <p14:creationId xmlns:p14="http://schemas.microsoft.com/office/powerpoint/2010/main" val="114726829"/>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2060848"/>
            <a:ext cx="8229600" cy="3946443"/>
          </a:xfrm>
        </p:spPr>
        <p:txBody>
          <a:bodyPr>
            <a:normAutofit fontScale="85000" lnSpcReduction="20000"/>
          </a:bodyPr>
          <a:lstStyle/>
          <a:p>
            <a:pPr marL="109728" indent="0">
              <a:buNone/>
            </a:pPr>
            <a:r>
              <a:rPr lang="ru-RU" dirty="0">
                <a:latin typeface="Times New Roman" panose="02020603050405020304" pitchFamily="18" charset="0"/>
                <a:cs typeface="Times New Roman" panose="02020603050405020304" pitchFamily="18" charset="0"/>
              </a:rPr>
              <a:t>В основном, нормы Правил касаются хранения физически обособленных носителей, </a:t>
            </a:r>
            <a:r>
              <a:rPr lang="ru-RU" dirty="0" smtClean="0">
                <a:latin typeface="Times New Roman" panose="02020603050405020304" pitchFamily="18" charset="0"/>
                <a:cs typeface="Times New Roman" panose="02020603050405020304" pitchFamily="18" charset="0"/>
              </a:rPr>
              <a:t>положения </a:t>
            </a:r>
            <a:r>
              <a:rPr lang="ru-RU" dirty="0">
                <a:latin typeface="Times New Roman" panose="02020603050405020304" pitchFamily="18" charset="0"/>
                <a:cs typeface="Times New Roman" panose="02020603050405020304" pitchFamily="18" charset="0"/>
              </a:rPr>
              <a:t>о хранении в информационной системе даны без конкретизации. </a:t>
            </a:r>
            <a:endParaRPr lang="ru-RU" dirty="0" smtClean="0">
              <a:latin typeface="Times New Roman" panose="02020603050405020304" pitchFamily="18" charset="0"/>
              <a:cs typeface="Times New Roman" panose="02020603050405020304" pitchFamily="18" charset="0"/>
            </a:endParaRPr>
          </a:p>
          <a:p>
            <a:pPr marL="109728" indent="0">
              <a:buNone/>
            </a:pPr>
            <a:r>
              <a:rPr lang="ru-RU" dirty="0" smtClean="0">
                <a:latin typeface="Times New Roman" panose="02020603050405020304" pitchFamily="18" charset="0"/>
                <a:cs typeface="Times New Roman" panose="02020603050405020304" pitchFamily="18" charset="0"/>
              </a:rPr>
              <a:t>Принципиальным </a:t>
            </a:r>
            <a:r>
              <a:rPr lang="ru-RU" dirty="0">
                <a:latin typeface="Times New Roman" panose="02020603050405020304" pitchFamily="18" charset="0"/>
                <a:cs typeface="Times New Roman" panose="02020603050405020304" pitchFamily="18" charset="0"/>
              </a:rPr>
              <a:t>положением Правил является </a:t>
            </a:r>
            <a:r>
              <a:rPr lang="ru-RU" dirty="0" smtClean="0">
                <a:latin typeface="Times New Roman" panose="02020603050405020304" pitchFamily="18" charset="0"/>
                <a:cs typeface="Times New Roman" panose="02020603050405020304" pitchFamily="18" charset="0"/>
              </a:rPr>
              <a:t>требование:</a:t>
            </a:r>
          </a:p>
          <a:p>
            <a:pPr marL="109728" indent="0">
              <a:buNone/>
            </a:pPr>
            <a:r>
              <a:rPr lang="ru-RU" dirty="0" smtClean="0">
                <a:latin typeface="Times New Roman" panose="02020603050405020304" pitchFamily="18" charset="0"/>
                <a:cs typeface="Times New Roman" panose="02020603050405020304" pitchFamily="18" charset="0"/>
              </a:rPr>
              <a:t>наличия </a:t>
            </a:r>
            <a:r>
              <a:rPr lang="ru-RU" dirty="0">
                <a:latin typeface="Times New Roman" panose="02020603050405020304" pitchFamily="18" charset="0"/>
                <a:cs typeface="Times New Roman" panose="02020603050405020304" pitchFamily="18" charset="0"/>
              </a:rPr>
              <a:t>в архиве технических и программных средств, позволяющих осуществлять воспроизведение, миграцию и конвертацию ЭАД, а также контролировать физическое и техническое состояние </a:t>
            </a:r>
            <a:r>
              <a:rPr lang="ru-RU" dirty="0" smtClean="0">
                <a:latin typeface="Times New Roman" panose="02020603050405020304" pitchFamily="18" charset="0"/>
                <a:cs typeface="Times New Roman" panose="02020603050405020304" pitchFamily="18" charset="0"/>
              </a:rPr>
              <a:t>носителей;</a:t>
            </a:r>
          </a:p>
          <a:p>
            <a:pPr marL="109728" indent="0">
              <a:buNone/>
            </a:pPr>
            <a:r>
              <a:rPr lang="ru-RU" dirty="0">
                <a:latin typeface="Times New Roman" panose="02020603050405020304" pitchFamily="18" charset="0"/>
                <a:cs typeface="Times New Roman" panose="02020603050405020304" pitchFamily="18" charset="0"/>
              </a:rPr>
              <a:t>проведение миграции на новые носители и конвертации в современные форматы;</a:t>
            </a:r>
          </a:p>
          <a:p>
            <a:pPr marL="109728" indent="0">
              <a:buNone/>
            </a:pPr>
            <a:r>
              <a:rPr lang="ru-RU" dirty="0" smtClean="0">
                <a:latin typeface="Times New Roman" panose="02020603050405020304" pitchFamily="18" charset="0"/>
                <a:cs typeface="Times New Roman" panose="02020603050405020304" pitchFamily="18" charset="0"/>
              </a:rPr>
              <a:t>организация </a:t>
            </a:r>
            <a:r>
              <a:rPr lang="ru-RU" dirty="0">
                <a:latin typeface="Times New Roman" panose="02020603050405020304" pitchFamily="18" charset="0"/>
                <a:cs typeface="Times New Roman" panose="02020603050405020304" pitchFamily="18" charset="0"/>
              </a:rPr>
              <a:t>контроля за их аутентичностью, целостностью, достоверностью, пригодностью для использования</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marL="109728" indent="0">
              <a:buNone/>
            </a:pPr>
            <a:endParaRPr lang="ru-RU" dirty="0">
              <a:latin typeface="Times New Roman" panose="02020603050405020304" pitchFamily="18" charset="0"/>
              <a:cs typeface="Times New Roman" panose="02020603050405020304" pitchFamily="18" charset="0"/>
            </a:endParaRPr>
          </a:p>
          <a:p>
            <a:pPr marL="109728" indent="0">
              <a:buNone/>
            </a:pPr>
            <a:endParaRPr lang="ru-RU" dirty="0">
              <a:latin typeface="Times New Roman" panose="02020603050405020304" pitchFamily="18" charset="0"/>
              <a:cs typeface="Times New Roman" panose="02020603050405020304" pitchFamily="18" charset="0"/>
            </a:endParaRPr>
          </a:p>
          <a:p>
            <a:pPr marL="109728" indent="0">
              <a:buNone/>
            </a:pPr>
            <a:endParaRPr lang="ru-RU" dirty="0">
              <a:latin typeface="Times New Roman" panose="02020603050405020304" pitchFamily="18" charset="0"/>
              <a:cs typeface="Times New Roman" panose="02020603050405020304" pitchFamily="18" charset="0"/>
            </a:endParaRPr>
          </a:p>
          <a:p>
            <a:pPr marL="109728" indent="0">
              <a:buNone/>
            </a:pPr>
            <a:endParaRPr lang="ru-RU" dirty="0">
              <a:latin typeface="Times New Roman" panose="02020603050405020304" pitchFamily="18" charset="0"/>
              <a:cs typeface="Times New Roman" panose="02020603050405020304" pitchFamily="18" charset="0"/>
            </a:endParaRP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Номер слайда 3"/>
          <p:cNvSpPr>
            <a:spLocks noGrp="1"/>
          </p:cNvSpPr>
          <p:nvPr>
            <p:ph type="sldNum" sz="quarter" idx="12"/>
          </p:nvPr>
        </p:nvSpPr>
        <p:spPr/>
        <p:txBody>
          <a:bodyPr/>
          <a:lstStyle/>
          <a:p>
            <a:fld id="{117B7F7D-79EA-4AFD-8F93-1B2C33CB4F9F}" type="slidenum">
              <a:rPr lang="ru-RU" smtClean="0"/>
              <a:t>103</a:t>
            </a:fld>
            <a:endParaRPr lang="ru-RU"/>
          </a:p>
        </p:txBody>
      </p:sp>
      <p:sp>
        <p:nvSpPr>
          <p:cNvPr id="5" name="Заголовок 4"/>
          <p:cNvSpPr>
            <a:spLocks noGrp="1"/>
          </p:cNvSpPr>
          <p:nvPr>
            <p:ph type="title"/>
          </p:nvPr>
        </p:nvSpPr>
        <p:spPr>
          <a:xfrm>
            <a:off x="457200" y="274638"/>
            <a:ext cx="8229600" cy="1570186"/>
          </a:xfrm>
        </p:spPr>
        <p:txBody>
          <a:bodyPr>
            <a:noAutofit/>
          </a:bodyPr>
          <a:lstStyle/>
          <a:p>
            <a:r>
              <a:rPr lang="ru-RU" sz="2000" dirty="0" smtClean="0">
                <a:effectLst/>
                <a:latin typeface="Times New Roman" panose="02020603050405020304" pitchFamily="18" charset="0"/>
                <a:cs typeface="Times New Roman" panose="02020603050405020304" pitchFamily="18" charset="0"/>
              </a:rPr>
              <a:t>Правила </a:t>
            </a:r>
            <a:r>
              <a:rPr lang="ru-RU" sz="2000" dirty="0">
                <a:effectLst/>
                <a:latin typeface="Times New Roman" panose="02020603050405020304" pitchFamily="18" charset="0"/>
                <a:cs typeface="Times New Roman" panose="02020603050405020304" pitchFamily="18" charset="0"/>
              </a:rPr>
              <a:t>организации хранения, комплектования, учета и использования документов Архивного фонда Российской Федерации и других архивных документов в государственных и муниципальных архивах, музеях и библиотеках, научных организациях (утв. Приказом Росархива от 2 марта 2020 г. № 24) </a:t>
            </a:r>
          </a:p>
        </p:txBody>
      </p:sp>
    </p:spTree>
    <p:extLst>
      <p:ext uri="{BB962C8B-B14F-4D97-AF65-F5344CB8AC3E}">
        <p14:creationId xmlns:p14="http://schemas.microsoft.com/office/powerpoint/2010/main" val="408933566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2060848"/>
            <a:ext cx="8229600" cy="3946443"/>
          </a:xfrm>
        </p:spPr>
        <p:txBody>
          <a:bodyPr>
            <a:normAutofit/>
          </a:bodyPr>
          <a:lstStyle/>
          <a:p>
            <a:pPr marL="109728" indent="0">
              <a:buNone/>
            </a:pPr>
            <a:r>
              <a:rPr lang="ru-RU" dirty="0" smtClean="0">
                <a:latin typeface="Times New Roman" panose="02020603050405020304" pitchFamily="18" charset="0"/>
                <a:cs typeface="Times New Roman" panose="02020603050405020304" pitchFamily="18" charset="0"/>
              </a:rPr>
              <a:t>37.13</a:t>
            </a:r>
            <a:r>
              <a:rPr lang="ru-RU" dirty="0">
                <a:latin typeface="Times New Roman" panose="02020603050405020304" pitchFamily="18" charset="0"/>
                <a:cs typeface="Times New Roman" panose="02020603050405020304" pitchFamily="18" charset="0"/>
              </a:rPr>
              <a:t>. Прием электронных документов архив производит в порядке, установленном федеральным органом исполнительной власти в сфере архивного дела и </a:t>
            </a:r>
            <a:r>
              <a:rPr lang="ru-RU" dirty="0" smtClean="0">
                <a:latin typeface="Times New Roman" panose="02020603050405020304" pitchFamily="18" charset="0"/>
                <a:cs typeface="Times New Roman" panose="02020603050405020304" pitchFamily="18" charset="0"/>
              </a:rPr>
              <a:t>делопроизводства.</a:t>
            </a:r>
            <a:endParaRPr lang="ru-RU" dirty="0">
              <a:latin typeface="Times New Roman" panose="02020603050405020304" pitchFamily="18" charset="0"/>
              <a:cs typeface="Times New Roman" panose="02020603050405020304" pitchFamily="18" charset="0"/>
            </a:endParaRPr>
          </a:p>
          <a:p>
            <a:pPr marL="109728" indent="0">
              <a:buNone/>
            </a:pPr>
            <a:endParaRPr lang="ru-RU" dirty="0">
              <a:latin typeface="Times New Roman" panose="02020603050405020304" pitchFamily="18" charset="0"/>
              <a:cs typeface="Times New Roman" panose="02020603050405020304" pitchFamily="18" charset="0"/>
            </a:endParaRPr>
          </a:p>
          <a:p>
            <a:pPr marL="109728" indent="0">
              <a:buNone/>
            </a:pPr>
            <a:endParaRPr lang="ru-RU" dirty="0">
              <a:latin typeface="Times New Roman" panose="02020603050405020304" pitchFamily="18" charset="0"/>
              <a:cs typeface="Times New Roman" panose="02020603050405020304" pitchFamily="18" charset="0"/>
            </a:endParaRPr>
          </a:p>
          <a:p>
            <a:pPr marL="109728" indent="0">
              <a:buNone/>
            </a:pPr>
            <a:endParaRPr lang="ru-RU" dirty="0">
              <a:latin typeface="Times New Roman" panose="02020603050405020304" pitchFamily="18" charset="0"/>
              <a:cs typeface="Times New Roman" panose="02020603050405020304" pitchFamily="18" charset="0"/>
            </a:endParaRPr>
          </a:p>
          <a:p>
            <a:pPr marL="109728" indent="0">
              <a:buNone/>
            </a:pPr>
            <a:endParaRPr lang="ru-RU" dirty="0">
              <a:latin typeface="Times New Roman" panose="02020603050405020304" pitchFamily="18" charset="0"/>
              <a:cs typeface="Times New Roman" panose="02020603050405020304" pitchFamily="18" charset="0"/>
            </a:endParaRP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Номер слайда 3"/>
          <p:cNvSpPr>
            <a:spLocks noGrp="1"/>
          </p:cNvSpPr>
          <p:nvPr>
            <p:ph type="sldNum" sz="quarter" idx="12"/>
          </p:nvPr>
        </p:nvSpPr>
        <p:spPr/>
        <p:txBody>
          <a:bodyPr/>
          <a:lstStyle/>
          <a:p>
            <a:fld id="{117B7F7D-79EA-4AFD-8F93-1B2C33CB4F9F}" type="slidenum">
              <a:rPr lang="ru-RU" smtClean="0"/>
              <a:t>104</a:t>
            </a:fld>
            <a:endParaRPr lang="ru-RU"/>
          </a:p>
        </p:txBody>
      </p:sp>
      <p:sp>
        <p:nvSpPr>
          <p:cNvPr id="5" name="Заголовок 4"/>
          <p:cNvSpPr>
            <a:spLocks noGrp="1"/>
          </p:cNvSpPr>
          <p:nvPr>
            <p:ph type="title"/>
          </p:nvPr>
        </p:nvSpPr>
        <p:spPr>
          <a:xfrm>
            <a:off x="457200" y="274638"/>
            <a:ext cx="8229600" cy="1570186"/>
          </a:xfrm>
        </p:spPr>
        <p:txBody>
          <a:bodyPr>
            <a:noAutofit/>
          </a:bodyPr>
          <a:lstStyle/>
          <a:p>
            <a:r>
              <a:rPr lang="ru-RU" sz="2000" dirty="0" smtClean="0">
                <a:effectLst/>
                <a:latin typeface="Times New Roman" panose="02020603050405020304" pitchFamily="18" charset="0"/>
                <a:cs typeface="Times New Roman" panose="02020603050405020304" pitchFamily="18" charset="0"/>
              </a:rPr>
              <a:t>Правила </a:t>
            </a:r>
            <a:r>
              <a:rPr lang="ru-RU" sz="2000" dirty="0">
                <a:effectLst/>
                <a:latin typeface="Times New Roman" panose="02020603050405020304" pitchFamily="18" charset="0"/>
                <a:cs typeface="Times New Roman" panose="02020603050405020304" pitchFamily="18" charset="0"/>
              </a:rPr>
              <a:t>организации хранения, комплектования, учета и использования документов Архивного фонда Российской Федерации и других архивных документов в государственных и муниципальных архивах, музеях и библиотеках, научных организациях (утв. Приказом Росархива от 2 марта 2020 г. № 24) </a:t>
            </a:r>
          </a:p>
        </p:txBody>
      </p:sp>
    </p:spTree>
    <p:extLst>
      <p:ext uri="{BB962C8B-B14F-4D97-AF65-F5344CB8AC3E}">
        <p14:creationId xmlns:p14="http://schemas.microsoft.com/office/powerpoint/2010/main" val="1395432557"/>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r>
              <a:rPr lang="ru-RU" dirty="0">
                <a:latin typeface="Times New Roman" panose="02020603050405020304" pitchFamily="18" charset="0"/>
                <a:cs typeface="Times New Roman" panose="02020603050405020304" pitchFamily="18" charset="0"/>
              </a:rPr>
              <a:t>Порядок распространяется на прием создаваемой в электронном </a:t>
            </a:r>
            <a:r>
              <a:rPr lang="ru-RU" dirty="0" smtClean="0">
                <a:latin typeface="Times New Roman" panose="02020603050405020304" pitchFamily="18" charset="0"/>
                <a:cs typeface="Times New Roman" panose="02020603050405020304" pitchFamily="18" charset="0"/>
              </a:rPr>
              <a:t>виде управленческой</a:t>
            </a:r>
            <a:r>
              <a:rPr lang="ru-RU" dirty="0">
                <a:latin typeface="Times New Roman" panose="02020603050405020304" pitchFamily="18" charset="0"/>
                <a:cs typeface="Times New Roman" panose="02020603050405020304" pitchFamily="18" charset="0"/>
              </a:rPr>
              <a:t>, научно-технической </a:t>
            </a:r>
            <a:r>
              <a:rPr lang="ru-RU" dirty="0" smtClean="0">
                <a:latin typeface="Times New Roman" panose="02020603050405020304" pitchFamily="18" charset="0"/>
                <a:cs typeface="Times New Roman" panose="02020603050405020304" pitchFamily="18" charset="0"/>
              </a:rPr>
              <a:t>документации, </a:t>
            </a:r>
            <a:r>
              <a:rPr lang="ru-RU" dirty="0">
                <a:latin typeface="Times New Roman" panose="02020603050405020304" pitchFamily="18" charset="0"/>
                <a:cs typeface="Times New Roman" panose="02020603050405020304" pitchFamily="18" charset="0"/>
              </a:rPr>
              <a:t>баз данных, электронных аудиовизуальных </a:t>
            </a:r>
            <a:r>
              <a:rPr lang="ru-RU" dirty="0" smtClean="0">
                <a:latin typeface="Times New Roman" panose="02020603050405020304" pitchFamily="18" charset="0"/>
                <a:cs typeface="Times New Roman" panose="02020603050405020304" pitchFamily="18" charset="0"/>
              </a:rPr>
              <a:t>документов, </a:t>
            </a:r>
            <a:r>
              <a:rPr lang="ru-RU" dirty="0">
                <a:latin typeface="Times New Roman" panose="02020603050405020304" pitchFamily="18" charset="0"/>
                <a:cs typeface="Times New Roman" panose="02020603050405020304" pitchFamily="18" charset="0"/>
              </a:rPr>
              <a:t>мультимедийных ЭАД, ЭАД </a:t>
            </a:r>
            <a:r>
              <a:rPr lang="ru-RU" dirty="0" smtClean="0">
                <a:latin typeface="Times New Roman" panose="02020603050405020304" pitchFamily="18" charset="0"/>
                <a:cs typeface="Times New Roman" panose="02020603050405020304" pitchFamily="18" charset="0"/>
              </a:rPr>
              <a:t>личного </a:t>
            </a:r>
            <a:r>
              <a:rPr lang="ru-RU" dirty="0">
                <a:latin typeface="Times New Roman" panose="02020603050405020304" pitchFamily="18" charset="0"/>
                <a:cs typeface="Times New Roman" panose="02020603050405020304" pitchFamily="18" charset="0"/>
              </a:rPr>
              <a:t>происхождения. </a:t>
            </a:r>
            <a:endParaRPr lang="ru-RU" dirty="0" smtClean="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Государственные</a:t>
            </a:r>
            <a:r>
              <a:rPr lang="ru-RU" dirty="0">
                <a:latin typeface="Times New Roman" panose="02020603050405020304" pitchFamily="18" charset="0"/>
                <a:cs typeface="Times New Roman" panose="02020603050405020304" pitchFamily="18" charset="0"/>
              </a:rPr>
              <a:t>, муниципальные архивы заключают </a:t>
            </a:r>
            <a:r>
              <a:rPr lang="ru-RU" dirty="0" smtClean="0">
                <a:latin typeface="Times New Roman" panose="02020603050405020304" pitchFamily="18" charset="0"/>
                <a:cs typeface="Times New Roman" panose="02020603050405020304" pitchFamily="18" charset="0"/>
              </a:rPr>
              <a:t>соглашения об </a:t>
            </a:r>
            <a:r>
              <a:rPr lang="ru-RU" dirty="0">
                <a:latin typeface="Times New Roman" panose="02020603050405020304" pitchFamily="18" charset="0"/>
                <a:cs typeface="Times New Roman" panose="02020603050405020304" pitchFamily="18" charset="0"/>
              </a:rPr>
              <a:t>информационном взаимодействии с организациями – </a:t>
            </a:r>
            <a:r>
              <a:rPr lang="ru-RU" dirty="0" smtClean="0">
                <a:latin typeface="Times New Roman" panose="02020603050405020304" pitchFamily="18" charset="0"/>
                <a:cs typeface="Times New Roman" panose="02020603050405020304" pitchFamily="18" charset="0"/>
              </a:rPr>
              <a:t>источниками комплектования</a:t>
            </a:r>
            <a:r>
              <a:rPr lang="ru-RU" dirty="0">
                <a:latin typeface="Times New Roman" panose="02020603050405020304" pitchFamily="18" charset="0"/>
                <a:cs typeface="Times New Roman" panose="02020603050405020304" pitchFamily="18" charset="0"/>
              </a:rPr>
              <a:t>.</a:t>
            </a:r>
            <a:endParaRPr lang="ru-RU" dirty="0" smtClean="0">
              <a:latin typeface="Times New Roman" panose="02020603050405020304" pitchFamily="18" charset="0"/>
              <a:cs typeface="Times New Roman" panose="02020603050405020304" pitchFamily="18" charset="0"/>
            </a:endParaRPr>
          </a:p>
          <a:p>
            <a:endParaRPr lang="ru-RU" dirty="0"/>
          </a:p>
        </p:txBody>
      </p:sp>
      <p:sp>
        <p:nvSpPr>
          <p:cNvPr id="4" name="Номер слайда 3"/>
          <p:cNvSpPr>
            <a:spLocks noGrp="1"/>
          </p:cNvSpPr>
          <p:nvPr>
            <p:ph type="sldNum" sz="quarter" idx="12"/>
          </p:nvPr>
        </p:nvSpPr>
        <p:spPr/>
        <p:txBody>
          <a:bodyPr/>
          <a:lstStyle/>
          <a:p>
            <a:fld id="{117B7F7D-79EA-4AFD-8F93-1B2C33CB4F9F}" type="slidenum">
              <a:rPr lang="ru-RU" smtClean="0"/>
              <a:t>105</a:t>
            </a:fld>
            <a:endParaRPr lang="ru-RU"/>
          </a:p>
        </p:txBody>
      </p:sp>
      <p:sp>
        <p:nvSpPr>
          <p:cNvPr id="5" name="Заголовок 4"/>
          <p:cNvSpPr>
            <a:spLocks noGrp="1"/>
          </p:cNvSpPr>
          <p:nvPr>
            <p:ph type="title"/>
          </p:nvPr>
        </p:nvSpPr>
        <p:spPr/>
        <p:txBody>
          <a:bodyPr>
            <a:noAutofit/>
          </a:bodyPr>
          <a:lstStyle/>
          <a:p>
            <a:pPr algn="ctr"/>
            <a:r>
              <a:rPr lang="ru-RU" sz="2800" b="0" dirty="0">
                <a:effectLst/>
                <a:latin typeface="Times New Roman" panose="02020603050405020304" pitchFamily="18" charset="0"/>
                <a:cs typeface="Times New Roman" panose="02020603050405020304" pitchFamily="18" charset="0"/>
              </a:rPr>
              <a:t>Порядок приема электронных архивных документов на хранение в государственные, муниципальные архивы</a:t>
            </a:r>
          </a:p>
        </p:txBody>
      </p:sp>
      <p:sp>
        <p:nvSpPr>
          <p:cNvPr id="6" name="Нижний колонтитул 5"/>
          <p:cNvSpPr>
            <a:spLocks noGrp="1"/>
          </p:cNvSpPr>
          <p:nvPr>
            <p:ph type="ftr" sz="quarter" idx="11"/>
          </p:nvPr>
        </p:nvSpPr>
        <p:spPr/>
        <p:txBody>
          <a:bodyPr/>
          <a:lstStyle/>
          <a:p>
            <a:r>
              <a:rPr lang="ru-RU" smtClean="0"/>
              <a:t>Абакан, 06.05.2023</a:t>
            </a:r>
            <a:endParaRPr lang="ru-RU"/>
          </a:p>
        </p:txBody>
      </p:sp>
    </p:spTree>
    <p:extLst>
      <p:ext uri="{BB962C8B-B14F-4D97-AF65-F5344CB8AC3E}">
        <p14:creationId xmlns:p14="http://schemas.microsoft.com/office/powerpoint/2010/main" val="1079065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pPr marL="109728" indent="0">
              <a:buNone/>
            </a:pPr>
            <a:r>
              <a:rPr lang="ru-RU" dirty="0">
                <a:latin typeface="Times New Roman" panose="02020603050405020304" pitchFamily="18" charset="0"/>
                <a:cs typeface="Times New Roman" panose="02020603050405020304" pitchFamily="18" charset="0"/>
              </a:rPr>
              <a:t>Прием ЭАД на хранение в государственные, </a:t>
            </a:r>
            <a:r>
              <a:rPr lang="ru-RU" dirty="0" smtClean="0">
                <a:latin typeface="Times New Roman" panose="02020603050405020304" pitchFamily="18" charset="0"/>
                <a:cs typeface="Times New Roman" panose="02020603050405020304" pitchFamily="18" charset="0"/>
              </a:rPr>
              <a:t>муниципальные архивы </a:t>
            </a:r>
            <a:r>
              <a:rPr lang="ru-RU" dirty="0">
                <a:latin typeface="Times New Roman" panose="02020603050405020304" pitchFamily="18" charset="0"/>
                <a:cs typeface="Times New Roman" panose="02020603050405020304" pitchFamily="18" charset="0"/>
              </a:rPr>
              <a:t>осуществляется с </a:t>
            </a:r>
            <a:r>
              <a:rPr lang="ru-RU" dirty="0" smtClean="0">
                <a:latin typeface="Times New Roman" panose="02020603050405020304" pitchFamily="18" charset="0"/>
                <a:cs typeface="Times New Roman" panose="02020603050405020304" pitchFamily="18" charset="0"/>
              </a:rPr>
              <a:t>использованием: </a:t>
            </a:r>
          </a:p>
          <a:p>
            <a:r>
              <a:rPr lang="ru-RU" dirty="0" smtClean="0">
                <a:latin typeface="Times New Roman" panose="02020603050405020304" pitchFamily="18" charset="0"/>
                <a:cs typeface="Times New Roman" panose="02020603050405020304" pitchFamily="18" charset="0"/>
              </a:rPr>
              <a:t>защищенных </a:t>
            </a:r>
            <a:r>
              <a:rPr lang="ru-RU" dirty="0">
                <a:latin typeface="Times New Roman" panose="02020603050405020304" pitchFamily="18" charset="0"/>
                <a:cs typeface="Times New Roman" panose="02020603050405020304" pitchFamily="18" charset="0"/>
              </a:rPr>
              <a:t>каналов связи</a:t>
            </a:r>
            <a:r>
              <a:rPr lang="ru-RU"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облачных </a:t>
            </a:r>
            <a:r>
              <a:rPr lang="ru-RU" dirty="0" smtClean="0">
                <a:latin typeface="Times New Roman" panose="02020603050405020304" pitchFamily="18" charset="0"/>
                <a:cs typeface="Times New Roman" panose="02020603050405020304" pitchFamily="18" charset="0"/>
              </a:rPr>
              <a:t>сервисов, </a:t>
            </a:r>
          </a:p>
          <a:p>
            <a:r>
              <a:rPr lang="ru-RU" dirty="0" smtClean="0">
                <a:latin typeface="Times New Roman" panose="02020603050405020304" pitchFamily="18" charset="0"/>
                <a:cs typeface="Times New Roman" panose="02020603050405020304" pitchFamily="18" charset="0"/>
              </a:rPr>
              <a:t>на физически </a:t>
            </a:r>
            <a:r>
              <a:rPr lang="ru-RU" dirty="0">
                <a:latin typeface="Times New Roman" panose="02020603050405020304" pitchFamily="18" charset="0"/>
                <a:cs typeface="Times New Roman" panose="02020603050405020304" pitchFamily="18" charset="0"/>
              </a:rPr>
              <a:t>обособленных </a:t>
            </a:r>
            <a:r>
              <a:rPr lang="ru-RU" dirty="0" smtClean="0">
                <a:latin typeface="Times New Roman" panose="02020603050405020304" pitchFamily="18" charset="0"/>
                <a:cs typeface="Times New Roman" panose="02020603050405020304" pitchFamily="18" charset="0"/>
              </a:rPr>
              <a:t>носителях.</a:t>
            </a:r>
            <a:endParaRPr lang="ru-RU" dirty="0"/>
          </a:p>
        </p:txBody>
      </p:sp>
      <p:sp>
        <p:nvSpPr>
          <p:cNvPr id="4" name="Номер слайда 3"/>
          <p:cNvSpPr>
            <a:spLocks noGrp="1"/>
          </p:cNvSpPr>
          <p:nvPr>
            <p:ph type="sldNum" sz="quarter" idx="12"/>
          </p:nvPr>
        </p:nvSpPr>
        <p:spPr/>
        <p:txBody>
          <a:bodyPr/>
          <a:lstStyle/>
          <a:p>
            <a:fld id="{117B7F7D-79EA-4AFD-8F93-1B2C33CB4F9F}" type="slidenum">
              <a:rPr lang="ru-RU" smtClean="0"/>
              <a:t>106</a:t>
            </a:fld>
            <a:endParaRPr lang="ru-RU"/>
          </a:p>
        </p:txBody>
      </p:sp>
      <p:sp>
        <p:nvSpPr>
          <p:cNvPr id="5" name="Заголовок 4"/>
          <p:cNvSpPr>
            <a:spLocks noGrp="1"/>
          </p:cNvSpPr>
          <p:nvPr>
            <p:ph type="title"/>
          </p:nvPr>
        </p:nvSpPr>
        <p:spPr/>
        <p:txBody>
          <a:bodyPr>
            <a:noAutofit/>
          </a:bodyPr>
          <a:lstStyle/>
          <a:p>
            <a:pPr algn="ctr"/>
            <a:r>
              <a:rPr lang="ru-RU" sz="2800" b="0" dirty="0">
                <a:effectLst/>
                <a:latin typeface="Times New Roman" panose="02020603050405020304" pitchFamily="18" charset="0"/>
                <a:cs typeface="Times New Roman" panose="02020603050405020304" pitchFamily="18" charset="0"/>
              </a:rPr>
              <a:t>Порядок приема электронных архивных документов на хранение в государственные, муниципальные архивы</a:t>
            </a:r>
          </a:p>
        </p:txBody>
      </p:sp>
      <p:sp>
        <p:nvSpPr>
          <p:cNvPr id="6" name="Нижний колонтитул 5"/>
          <p:cNvSpPr>
            <a:spLocks noGrp="1"/>
          </p:cNvSpPr>
          <p:nvPr>
            <p:ph type="ftr" sz="quarter" idx="11"/>
          </p:nvPr>
        </p:nvSpPr>
        <p:spPr/>
        <p:txBody>
          <a:bodyPr/>
          <a:lstStyle/>
          <a:p>
            <a:r>
              <a:rPr lang="ru-RU" smtClean="0"/>
              <a:t>Абакан, 06.05.2023</a:t>
            </a:r>
            <a:endParaRPr lang="ru-RU"/>
          </a:p>
        </p:txBody>
      </p:sp>
    </p:spTree>
    <p:extLst>
      <p:ext uri="{BB962C8B-B14F-4D97-AF65-F5344CB8AC3E}">
        <p14:creationId xmlns:p14="http://schemas.microsoft.com/office/powerpoint/2010/main" val="208472679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Autofit/>
          </a:bodyPr>
          <a:lstStyle/>
          <a:p>
            <a:pPr marL="109728" indent="0">
              <a:buNone/>
            </a:pPr>
            <a:r>
              <a:rPr lang="ru-RU" sz="1700" dirty="0">
                <a:latin typeface="Times New Roman" panose="02020603050405020304" pitchFamily="18" charset="0"/>
                <a:cs typeface="Times New Roman" panose="02020603050405020304" pitchFamily="18" charset="0"/>
              </a:rPr>
              <a:t>Электронные архивные документы включаются в описи электронных документов, к которым составляются реестры файлов электронных документов.</a:t>
            </a:r>
          </a:p>
          <a:p>
            <a:pPr marL="109728" indent="0">
              <a:buNone/>
            </a:pPr>
            <a:r>
              <a:rPr lang="ru-RU" sz="1700" dirty="0">
                <a:latin typeface="Times New Roman" panose="02020603050405020304" pitchFamily="18" charset="0"/>
                <a:cs typeface="Times New Roman" panose="02020603050405020304" pitchFamily="18" charset="0"/>
              </a:rPr>
              <a:t>Описи электронных документов составляются в порядке, установленном пунктами 25, 27, 29, 30 Правил (рекомендуемые формы - приложения № 8, 12 к Правилам).</a:t>
            </a:r>
          </a:p>
          <a:p>
            <a:pPr marL="109728" indent="0">
              <a:buNone/>
            </a:pPr>
            <a:r>
              <a:rPr lang="ru-RU" sz="1700" dirty="0">
                <a:latin typeface="Times New Roman" panose="02020603050405020304" pitchFamily="18" charset="0"/>
                <a:cs typeface="Times New Roman" panose="02020603050405020304" pitchFamily="18" charset="0"/>
              </a:rPr>
              <a:t>Графы описи электронных документов включают в себя:</a:t>
            </a:r>
          </a:p>
          <a:p>
            <a:pPr marL="109728" indent="0">
              <a:buNone/>
            </a:pPr>
            <a:r>
              <a:rPr lang="ru-RU" sz="1700" dirty="0">
                <a:latin typeface="Times New Roman" panose="02020603050405020304" pitchFamily="18" charset="0"/>
                <a:cs typeface="Times New Roman" panose="02020603050405020304" pitchFamily="18" charset="0"/>
              </a:rPr>
              <a:t>номер электронного архивного документа (единицы хранения) по описи;</a:t>
            </a:r>
          </a:p>
          <a:p>
            <a:pPr marL="109728" indent="0">
              <a:buNone/>
            </a:pPr>
            <a:r>
              <a:rPr lang="ru-RU" sz="1700" dirty="0">
                <a:latin typeface="Times New Roman" panose="02020603050405020304" pitchFamily="18" charset="0"/>
                <a:cs typeface="Times New Roman" panose="02020603050405020304" pitchFamily="18" charset="0"/>
              </a:rPr>
              <a:t>индекс дела по номенклатуре дел;</a:t>
            </a:r>
          </a:p>
          <a:p>
            <a:pPr marL="109728" indent="0">
              <a:buNone/>
            </a:pPr>
            <a:r>
              <a:rPr lang="ru-RU" sz="1700" dirty="0">
                <a:latin typeface="Times New Roman" panose="02020603050405020304" pitchFamily="18" charset="0"/>
                <a:cs typeface="Times New Roman" panose="02020603050405020304" pitchFamily="18" charset="0"/>
              </a:rPr>
              <a:t>заголовок дела по номенклатуре дел;</a:t>
            </a:r>
          </a:p>
          <a:p>
            <a:pPr marL="109728" indent="0">
              <a:buNone/>
            </a:pPr>
            <a:r>
              <a:rPr lang="ru-RU" sz="1700" dirty="0">
                <a:latin typeface="Times New Roman" panose="02020603050405020304" pitchFamily="18" charset="0"/>
                <a:cs typeface="Times New Roman" panose="02020603050405020304" pitchFamily="18" charset="0"/>
              </a:rPr>
              <a:t>вид, заголовок;</a:t>
            </a:r>
          </a:p>
          <a:p>
            <a:pPr marL="109728" indent="0">
              <a:buNone/>
            </a:pPr>
            <a:r>
              <a:rPr lang="ru-RU" sz="1700" dirty="0">
                <a:latin typeface="Times New Roman" panose="02020603050405020304" pitchFamily="18" charset="0"/>
                <a:cs typeface="Times New Roman" panose="02020603050405020304" pitchFamily="18" charset="0"/>
              </a:rPr>
              <a:t>регистрационный номер документа;</a:t>
            </a:r>
          </a:p>
          <a:p>
            <a:pPr marL="109728" indent="0">
              <a:buNone/>
            </a:pPr>
            <a:r>
              <a:rPr lang="ru-RU" sz="1700" dirty="0">
                <a:latin typeface="Times New Roman" panose="02020603050405020304" pitchFamily="18" charset="0"/>
                <a:cs typeface="Times New Roman" panose="02020603050405020304" pitchFamily="18" charset="0"/>
              </a:rPr>
              <a:t>дату документа;</a:t>
            </a:r>
          </a:p>
          <a:p>
            <a:pPr marL="109728" indent="0">
              <a:buNone/>
            </a:pPr>
            <a:r>
              <a:rPr lang="ru-RU" sz="1700" dirty="0">
                <a:latin typeface="Times New Roman" panose="02020603050405020304" pitchFamily="18" charset="0"/>
                <a:cs typeface="Times New Roman" panose="02020603050405020304" pitchFamily="18" charset="0"/>
              </a:rPr>
              <a:t>указание на категорию документов (постоянного срока хранения, временного (свыше 10 лет) срока хранения, по личному составу);</a:t>
            </a:r>
          </a:p>
          <a:p>
            <a:pPr marL="109728" indent="0">
              <a:buNone/>
            </a:pPr>
            <a:r>
              <a:rPr lang="ru-RU" sz="1700" dirty="0">
                <a:latin typeface="Times New Roman" panose="02020603050405020304" pitchFamily="18" charset="0"/>
                <a:cs typeface="Times New Roman" panose="02020603050405020304" pitchFamily="18" charset="0"/>
              </a:rPr>
              <a:t>срок хранения;</a:t>
            </a:r>
          </a:p>
          <a:p>
            <a:pPr marL="109728" indent="0">
              <a:buNone/>
            </a:pPr>
            <a:r>
              <a:rPr lang="ru-RU" sz="1700" dirty="0">
                <a:latin typeface="Times New Roman" panose="02020603050405020304" pitchFamily="18" charset="0"/>
                <a:cs typeface="Times New Roman" panose="02020603050405020304" pitchFamily="18" charset="0"/>
              </a:rPr>
              <a:t>примечания</a:t>
            </a:r>
            <a:r>
              <a:rPr lang="ru-RU" sz="1700" dirty="0" smtClean="0">
                <a:latin typeface="Times New Roman" panose="02020603050405020304" pitchFamily="18" charset="0"/>
                <a:cs typeface="Times New Roman" panose="02020603050405020304" pitchFamily="18" charset="0"/>
              </a:rPr>
              <a:t>.</a:t>
            </a:r>
            <a:endParaRPr lang="ru-RU" sz="1700" dirty="0">
              <a:latin typeface="Times New Roman" panose="02020603050405020304" pitchFamily="18" charset="0"/>
              <a:cs typeface="Times New Roman" panose="02020603050405020304" pitchFamily="18" charset="0"/>
            </a:endParaRPr>
          </a:p>
        </p:txBody>
      </p:sp>
      <p:sp>
        <p:nvSpPr>
          <p:cNvPr id="4" name="Номер слайда 3"/>
          <p:cNvSpPr>
            <a:spLocks noGrp="1"/>
          </p:cNvSpPr>
          <p:nvPr>
            <p:ph type="sldNum" sz="quarter" idx="12"/>
          </p:nvPr>
        </p:nvSpPr>
        <p:spPr/>
        <p:txBody>
          <a:bodyPr/>
          <a:lstStyle/>
          <a:p>
            <a:fld id="{117B7F7D-79EA-4AFD-8F93-1B2C33CB4F9F}" type="slidenum">
              <a:rPr lang="ru-RU" smtClean="0"/>
              <a:t>107</a:t>
            </a:fld>
            <a:endParaRPr lang="ru-RU"/>
          </a:p>
        </p:txBody>
      </p:sp>
      <p:sp>
        <p:nvSpPr>
          <p:cNvPr id="5" name="Заголовок 4"/>
          <p:cNvSpPr>
            <a:spLocks noGrp="1"/>
          </p:cNvSpPr>
          <p:nvPr>
            <p:ph type="title"/>
          </p:nvPr>
        </p:nvSpPr>
        <p:spPr/>
        <p:txBody>
          <a:bodyPr>
            <a:noAutofit/>
          </a:bodyPr>
          <a:lstStyle/>
          <a:p>
            <a:pPr algn="ctr"/>
            <a:r>
              <a:rPr lang="ru-RU" sz="2000" dirty="0" smtClean="0">
                <a:effectLst/>
                <a:latin typeface="Times New Roman" panose="02020603050405020304" pitchFamily="18" charset="0"/>
                <a:cs typeface="Times New Roman" panose="02020603050405020304" pitchFamily="18" charset="0"/>
              </a:rPr>
              <a:t>Проект. Правила </a:t>
            </a:r>
            <a:r>
              <a:rPr lang="ru-RU" sz="2000" dirty="0">
                <a:effectLst/>
                <a:latin typeface="Times New Roman" panose="02020603050405020304" pitchFamily="18" charset="0"/>
                <a:cs typeface="Times New Roman" panose="02020603050405020304" pitchFamily="18" charset="0"/>
              </a:rPr>
              <a:t>организации хранения, комплектования, учёта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a:t>
            </a:r>
          </a:p>
        </p:txBody>
      </p:sp>
      <p:sp>
        <p:nvSpPr>
          <p:cNvPr id="6" name="Нижний колонтитул 5"/>
          <p:cNvSpPr>
            <a:spLocks noGrp="1"/>
          </p:cNvSpPr>
          <p:nvPr>
            <p:ph type="ftr" sz="quarter" idx="11"/>
          </p:nvPr>
        </p:nvSpPr>
        <p:spPr/>
        <p:txBody>
          <a:bodyPr/>
          <a:lstStyle/>
          <a:p>
            <a:r>
              <a:rPr lang="ru-RU" smtClean="0"/>
              <a:t>Абакан, 06.05.2023</a:t>
            </a:r>
            <a:endParaRPr lang="ru-RU" dirty="0"/>
          </a:p>
        </p:txBody>
      </p:sp>
    </p:spTree>
    <p:extLst>
      <p:ext uri="{BB962C8B-B14F-4D97-AF65-F5344CB8AC3E}">
        <p14:creationId xmlns:p14="http://schemas.microsoft.com/office/powerpoint/2010/main" val="178102182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pPr marL="109728" indent="0">
              <a:buNone/>
            </a:pPr>
            <a:r>
              <a:rPr lang="ru-RU" dirty="0" smtClean="0">
                <a:latin typeface="Times New Roman" panose="02020603050405020304" pitchFamily="18" charset="0"/>
                <a:cs typeface="Times New Roman" panose="02020603050405020304" pitchFamily="18" charset="0"/>
              </a:rPr>
              <a:t>В </a:t>
            </a:r>
            <a:r>
              <a:rPr lang="ru-RU" dirty="0">
                <a:latin typeface="Times New Roman" panose="02020603050405020304" pitchFamily="18" charset="0"/>
                <a:cs typeface="Times New Roman" panose="02020603050405020304" pitchFamily="18" charset="0"/>
              </a:rPr>
              <a:t>реестрах файлов электронных документов учитывается каждый файл электронного архивного документа (в том числе файл контейнера электронного документа (при наличии) с указанием его номера по описи, номера по реестру, наименования файла, даты и времени его последнего изменения, объема в байтах, формата.</a:t>
            </a:r>
          </a:p>
          <a:p>
            <a:pPr marL="109728" indent="0">
              <a:buNone/>
            </a:pPr>
            <a:r>
              <a:rPr lang="ru-RU" dirty="0">
                <a:latin typeface="Times New Roman" panose="02020603050405020304" pitchFamily="18" charset="0"/>
                <a:cs typeface="Times New Roman" panose="02020603050405020304" pitchFamily="18" charset="0"/>
              </a:rPr>
              <a:t>Реестры файлов электронных документов составляются и хранятся в электронном виде.</a:t>
            </a:r>
          </a:p>
        </p:txBody>
      </p:sp>
      <p:sp>
        <p:nvSpPr>
          <p:cNvPr id="4" name="Номер слайда 3"/>
          <p:cNvSpPr>
            <a:spLocks noGrp="1"/>
          </p:cNvSpPr>
          <p:nvPr>
            <p:ph type="sldNum" sz="quarter" idx="12"/>
          </p:nvPr>
        </p:nvSpPr>
        <p:spPr/>
        <p:txBody>
          <a:bodyPr/>
          <a:lstStyle/>
          <a:p>
            <a:fld id="{117B7F7D-79EA-4AFD-8F93-1B2C33CB4F9F}" type="slidenum">
              <a:rPr lang="ru-RU" smtClean="0"/>
              <a:t>108</a:t>
            </a:fld>
            <a:endParaRPr lang="ru-RU"/>
          </a:p>
        </p:txBody>
      </p:sp>
      <p:sp>
        <p:nvSpPr>
          <p:cNvPr id="5" name="Заголовок 4"/>
          <p:cNvSpPr>
            <a:spLocks noGrp="1"/>
          </p:cNvSpPr>
          <p:nvPr>
            <p:ph type="title"/>
          </p:nvPr>
        </p:nvSpPr>
        <p:spPr/>
        <p:txBody>
          <a:bodyPr>
            <a:noAutofit/>
          </a:bodyPr>
          <a:lstStyle/>
          <a:p>
            <a:pPr algn="ctr"/>
            <a:r>
              <a:rPr lang="ru-RU" sz="2000" dirty="0" smtClean="0">
                <a:effectLst/>
                <a:latin typeface="Times New Roman" panose="02020603050405020304" pitchFamily="18" charset="0"/>
                <a:cs typeface="Times New Roman" panose="02020603050405020304" pitchFamily="18" charset="0"/>
              </a:rPr>
              <a:t>Проект. Правила </a:t>
            </a:r>
            <a:r>
              <a:rPr lang="ru-RU" sz="2000" dirty="0">
                <a:effectLst/>
                <a:latin typeface="Times New Roman" panose="02020603050405020304" pitchFamily="18" charset="0"/>
                <a:cs typeface="Times New Roman" panose="02020603050405020304" pitchFamily="18" charset="0"/>
              </a:rPr>
              <a:t>организации хранения, комплектования, учёта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a:t>
            </a:r>
          </a:p>
        </p:txBody>
      </p:sp>
      <p:sp>
        <p:nvSpPr>
          <p:cNvPr id="6" name="Нижний колонтитул 5"/>
          <p:cNvSpPr>
            <a:spLocks noGrp="1"/>
          </p:cNvSpPr>
          <p:nvPr>
            <p:ph type="ftr" sz="quarter" idx="11"/>
          </p:nvPr>
        </p:nvSpPr>
        <p:spPr/>
        <p:txBody>
          <a:bodyPr/>
          <a:lstStyle/>
          <a:p>
            <a:r>
              <a:rPr lang="ru-RU" smtClean="0"/>
              <a:t>Абакан, 06.05.2023</a:t>
            </a:r>
            <a:endParaRPr lang="ru-RU" dirty="0"/>
          </a:p>
        </p:txBody>
      </p:sp>
    </p:spTree>
    <p:extLst>
      <p:ext uri="{BB962C8B-B14F-4D97-AF65-F5344CB8AC3E}">
        <p14:creationId xmlns:p14="http://schemas.microsoft.com/office/powerpoint/2010/main" val="4172109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lnSpcReduction="10000"/>
          </a:bodyPr>
          <a:lstStyle/>
          <a:p>
            <a:pPr marL="109728" indent="0">
              <a:buNone/>
            </a:pPr>
            <a:r>
              <a:rPr lang="ru-RU" dirty="0">
                <a:latin typeface="Times New Roman" panose="02020603050405020304" pitchFamily="18" charset="0"/>
                <a:cs typeface="Times New Roman" panose="02020603050405020304" pitchFamily="18" charset="0"/>
              </a:rPr>
              <a:t>141. Электронный архивный документ, передаваемый на архивное хранение, состоит из следующих структурных элементов:</a:t>
            </a:r>
          </a:p>
          <a:p>
            <a:pPr marL="109728" indent="0">
              <a:buNone/>
            </a:pPr>
            <a:r>
              <a:rPr lang="ru-RU" dirty="0">
                <a:latin typeface="Times New Roman" panose="02020603050405020304" pitchFamily="18" charset="0"/>
                <a:cs typeface="Times New Roman" panose="02020603050405020304" pitchFamily="18" charset="0"/>
              </a:rPr>
              <a:t>файл основной части электронного документа (в формате PDF/A);</a:t>
            </a:r>
          </a:p>
          <a:p>
            <a:pPr marL="109728" indent="0">
              <a:buNone/>
            </a:pPr>
            <a:r>
              <a:rPr lang="ru-RU" dirty="0">
                <a:latin typeface="Times New Roman" panose="02020603050405020304" pitchFamily="18" charset="0"/>
                <a:cs typeface="Times New Roman" panose="02020603050405020304" pitchFamily="18" charset="0"/>
              </a:rPr>
              <a:t>файлы приложений к электронному документу в форматах, предназначенных для текстовых, табличных, графических и структурированных данных, аудиовизуальных документов (при наличии);</a:t>
            </a:r>
          </a:p>
          <a:p>
            <a:pPr marL="109728" indent="0">
              <a:buNone/>
            </a:pPr>
            <a:r>
              <a:rPr lang="ru-RU" dirty="0">
                <a:latin typeface="Times New Roman" panose="02020603050405020304" pitchFamily="18" charset="0"/>
                <a:cs typeface="Times New Roman" panose="02020603050405020304" pitchFamily="18" charset="0"/>
              </a:rPr>
              <a:t>файлы электронной(</a:t>
            </a:r>
            <a:r>
              <a:rPr lang="ru-RU" dirty="0" err="1">
                <a:latin typeface="Times New Roman" panose="02020603050405020304" pitchFamily="18" charset="0"/>
                <a:cs typeface="Times New Roman" panose="02020603050405020304" pitchFamily="18" charset="0"/>
              </a:rPr>
              <a:t>ых</a:t>
            </a:r>
            <a:r>
              <a:rPr lang="ru-RU" dirty="0">
                <a:latin typeface="Times New Roman" panose="02020603050405020304" pitchFamily="18" charset="0"/>
                <a:cs typeface="Times New Roman" panose="02020603050405020304" pitchFamily="18" charset="0"/>
              </a:rPr>
              <a:t>) подписи(ей) (при наличии);</a:t>
            </a:r>
          </a:p>
          <a:p>
            <a:pPr marL="109728" indent="0">
              <a:buNone/>
            </a:pPr>
            <a:r>
              <a:rPr lang="ru-RU" dirty="0">
                <a:latin typeface="Times New Roman" panose="02020603050405020304" pitchFamily="18" charset="0"/>
                <a:cs typeface="Times New Roman" panose="02020603050405020304" pitchFamily="18" charset="0"/>
              </a:rPr>
              <a:t>файл описания, содержащего регистрационно-учетные сведения  о документе (метаданные</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
        <p:nvSpPr>
          <p:cNvPr id="4" name="Номер слайда 3"/>
          <p:cNvSpPr>
            <a:spLocks noGrp="1"/>
          </p:cNvSpPr>
          <p:nvPr>
            <p:ph type="sldNum" sz="quarter" idx="12"/>
          </p:nvPr>
        </p:nvSpPr>
        <p:spPr/>
        <p:txBody>
          <a:bodyPr/>
          <a:lstStyle/>
          <a:p>
            <a:fld id="{117B7F7D-79EA-4AFD-8F93-1B2C33CB4F9F}" type="slidenum">
              <a:rPr lang="ru-RU" smtClean="0"/>
              <a:t>109</a:t>
            </a:fld>
            <a:endParaRPr lang="ru-RU"/>
          </a:p>
        </p:txBody>
      </p:sp>
      <p:sp>
        <p:nvSpPr>
          <p:cNvPr id="5" name="Заголовок 4"/>
          <p:cNvSpPr>
            <a:spLocks noGrp="1"/>
          </p:cNvSpPr>
          <p:nvPr>
            <p:ph type="title"/>
          </p:nvPr>
        </p:nvSpPr>
        <p:spPr/>
        <p:txBody>
          <a:bodyPr>
            <a:noAutofit/>
          </a:bodyPr>
          <a:lstStyle/>
          <a:p>
            <a:pPr algn="ctr"/>
            <a:r>
              <a:rPr lang="ru-RU" sz="2000" dirty="0" smtClean="0">
                <a:effectLst/>
                <a:latin typeface="Times New Roman" panose="02020603050405020304" pitchFamily="18" charset="0"/>
                <a:cs typeface="Times New Roman" panose="02020603050405020304" pitchFamily="18" charset="0"/>
              </a:rPr>
              <a:t>Проект. Правила </a:t>
            </a:r>
            <a:r>
              <a:rPr lang="ru-RU" sz="2000" dirty="0">
                <a:effectLst/>
                <a:latin typeface="Times New Roman" panose="02020603050405020304" pitchFamily="18" charset="0"/>
                <a:cs typeface="Times New Roman" panose="02020603050405020304" pitchFamily="18" charset="0"/>
              </a:rPr>
              <a:t>организации хранения, комплектования, учёта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a:t>
            </a:r>
          </a:p>
        </p:txBody>
      </p:sp>
      <p:sp>
        <p:nvSpPr>
          <p:cNvPr id="6" name="Нижний колонтитул 5"/>
          <p:cNvSpPr>
            <a:spLocks noGrp="1"/>
          </p:cNvSpPr>
          <p:nvPr>
            <p:ph type="ftr" sz="quarter" idx="11"/>
          </p:nvPr>
        </p:nvSpPr>
        <p:spPr/>
        <p:txBody>
          <a:bodyPr/>
          <a:lstStyle/>
          <a:p>
            <a:r>
              <a:rPr lang="ru-RU" smtClean="0"/>
              <a:t>Абакан, 06.05.2023</a:t>
            </a:r>
            <a:endParaRPr lang="ru-RU" dirty="0"/>
          </a:p>
        </p:txBody>
      </p:sp>
    </p:spTree>
    <p:extLst>
      <p:ext uri="{BB962C8B-B14F-4D97-AF65-F5344CB8AC3E}">
        <p14:creationId xmlns:p14="http://schemas.microsoft.com/office/powerpoint/2010/main" val="40796131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481328"/>
            <a:ext cx="8229600" cy="4900000"/>
          </a:xfrm>
        </p:spPr>
        <p:txBody>
          <a:bodyPr>
            <a:noAutofit/>
          </a:bodyPr>
          <a:lstStyle/>
          <a:p>
            <a:r>
              <a:rPr lang="ru-RU" sz="2000" dirty="0">
                <a:latin typeface="Times New Roman" panose="02020603050405020304" pitchFamily="18" charset="0"/>
                <a:cs typeface="Times New Roman" panose="02020603050405020304" pitchFamily="18" charset="0"/>
              </a:rPr>
              <a:t>Статья 9. Архивные документы, относящиеся к частной собственности</a:t>
            </a:r>
          </a:p>
          <a:p>
            <a:r>
              <a:rPr lang="ru-RU" sz="2000" dirty="0" smtClean="0">
                <a:latin typeface="Times New Roman" panose="02020603050405020304" pitchFamily="18" charset="0"/>
                <a:cs typeface="Times New Roman" panose="02020603050405020304" pitchFamily="18" charset="0"/>
              </a:rPr>
              <a:t>К </a:t>
            </a:r>
            <a:r>
              <a:rPr lang="ru-RU" sz="2000" dirty="0">
                <a:latin typeface="Times New Roman" panose="02020603050405020304" pitchFamily="18" charset="0"/>
                <a:cs typeface="Times New Roman" panose="02020603050405020304" pitchFamily="18" charset="0"/>
              </a:rPr>
              <a:t>частной собственности относятся архивные документы:</a:t>
            </a:r>
          </a:p>
          <a:p>
            <a:endParaRPr lang="ru-RU" sz="2000" dirty="0">
              <a:latin typeface="Times New Roman" panose="02020603050405020304" pitchFamily="18" charset="0"/>
              <a:cs typeface="Times New Roman" panose="02020603050405020304" pitchFamily="18" charset="0"/>
            </a:endParaRPr>
          </a:p>
          <a:p>
            <a:r>
              <a:rPr lang="ru-RU" sz="2000" dirty="0">
                <a:latin typeface="Times New Roman" panose="02020603050405020304" pitchFamily="18" charset="0"/>
                <a:cs typeface="Times New Roman" panose="02020603050405020304" pitchFamily="18" charset="0"/>
              </a:rPr>
              <a:t>1) организаций, действующих на территории Российской Федерации и не являющихся государственными или муниципальными, в том числе общественных объединений со дня их регистрации в соответствии с законодательством Российской Федерации об общественных объединениях и религиозных объединений после отделения церкви от государства (далее - негосударственные организации</a:t>
            </a:r>
            <a:r>
              <a:rPr lang="ru-RU" sz="2000" dirty="0" smtClean="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p:txBody>
          <a:bodyPr>
            <a:normAutofit fontScale="90000"/>
          </a:bodyPr>
          <a:lstStyle/>
          <a:p>
            <a:pPr algn="ctr"/>
            <a:r>
              <a:rPr lang="ru-RU" sz="3100" b="0" dirty="0">
                <a:effectLst/>
                <a:latin typeface="Times New Roman" panose="02020603050405020304" pitchFamily="18" charset="0"/>
                <a:cs typeface="Times New Roman" panose="02020603050405020304" pitchFamily="18" charset="0"/>
              </a:rPr>
              <a:t>Федеральный закон "Об архивном деле в Российской Федерации" от 22.10.2004 N 125-ФЗ</a:t>
            </a:r>
            <a:r>
              <a:rPr lang="ru-RU" b="0" dirty="0">
                <a:effectLst/>
                <a:latin typeface="Times New Roman" panose="02020603050405020304" pitchFamily="18" charset="0"/>
                <a:cs typeface="Times New Roman" panose="02020603050405020304" pitchFamily="18" charset="0"/>
              </a:rPr>
              <a:t/>
            </a:r>
            <a:br>
              <a:rPr lang="ru-RU" b="0" dirty="0">
                <a:effectLst/>
                <a:latin typeface="Times New Roman" panose="02020603050405020304" pitchFamily="18" charset="0"/>
                <a:cs typeface="Times New Roman" panose="02020603050405020304" pitchFamily="18" charset="0"/>
              </a:rPr>
            </a:b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11</a:t>
            </a:fld>
            <a:endParaRPr lang="ru-RU"/>
          </a:p>
        </p:txBody>
      </p:sp>
    </p:spTree>
    <p:extLst>
      <p:ext uri="{BB962C8B-B14F-4D97-AF65-F5344CB8AC3E}">
        <p14:creationId xmlns:p14="http://schemas.microsoft.com/office/powerpoint/2010/main" val="1032214211"/>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62500" lnSpcReduction="20000"/>
          </a:bodyPr>
          <a:lstStyle/>
          <a:p>
            <a:pPr marL="109728" indent="0">
              <a:buNone/>
            </a:pPr>
            <a:r>
              <a:rPr lang="ru-RU" dirty="0" smtClean="0">
                <a:latin typeface="Times New Roman" panose="02020603050405020304" pitchFamily="18" charset="0"/>
                <a:cs typeface="Times New Roman" panose="02020603050405020304" pitchFamily="18" charset="0"/>
              </a:rPr>
              <a:t>В </a:t>
            </a:r>
            <a:r>
              <a:rPr lang="ru-RU" dirty="0">
                <a:latin typeface="Times New Roman" panose="02020603050405020304" pitchFamily="18" charset="0"/>
                <a:cs typeface="Times New Roman" panose="02020603050405020304" pitchFamily="18" charset="0"/>
              </a:rPr>
              <a:t>файл описания каждого электронного архивного документа должна быть включена следующая информация:</a:t>
            </a:r>
          </a:p>
          <a:p>
            <a:pPr marL="109728" indent="0">
              <a:buNone/>
            </a:pPr>
            <a:r>
              <a:rPr lang="ru-RU" dirty="0">
                <a:latin typeface="Times New Roman" panose="02020603050405020304" pitchFamily="18" charset="0"/>
                <a:cs typeface="Times New Roman" panose="02020603050405020304" pitchFamily="18" charset="0"/>
              </a:rPr>
              <a:t>а) дата и регистрационный номер;</a:t>
            </a:r>
          </a:p>
          <a:p>
            <a:pPr marL="109728" indent="0">
              <a:buNone/>
            </a:pPr>
            <a:r>
              <a:rPr lang="ru-RU" dirty="0">
                <a:latin typeface="Times New Roman" panose="02020603050405020304" pitchFamily="18" charset="0"/>
                <a:cs typeface="Times New Roman" panose="02020603050405020304" pitchFamily="18" charset="0"/>
              </a:rPr>
              <a:t>б) вид;</a:t>
            </a:r>
          </a:p>
          <a:p>
            <a:pPr marL="109728" indent="0">
              <a:buNone/>
            </a:pPr>
            <a:r>
              <a:rPr lang="ru-RU" dirty="0">
                <a:latin typeface="Times New Roman" panose="02020603050405020304" pitchFamily="18" charset="0"/>
                <a:cs typeface="Times New Roman" panose="02020603050405020304" pitchFamily="18" charset="0"/>
              </a:rPr>
              <a:t>в) заголовок к тексту или аннотация;</a:t>
            </a:r>
          </a:p>
          <a:p>
            <a:pPr marL="109728" indent="0">
              <a:buNone/>
            </a:pPr>
            <a:r>
              <a:rPr lang="ru-RU" dirty="0">
                <a:latin typeface="Times New Roman" panose="02020603050405020304" pitchFamily="18" charset="0"/>
                <a:cs typeface="Times New Roman" panose="02020603050405020304" pitchFamily="18" charset="0"/>
              </a:rPr>
              <a:t>г) сведения о режиме доступа;</a:t>
            </a:r>
          </a:p>
          <a:p>
            <a:pPr marL="109728" indent="0">
              <a:buNone/>
            </a:pPr>
            <a:r>
              <a:rPr lang="ru-RU" dirty="0">
                <a:latin typeface="Times New Roman" panose="02020603050405020304" pitchFamily="18" charset="0"/>
                <a:cs typeface="Times New Roman" panose="02020603050405020304" pitchFamily="18" charset="0"/>
              </a:rPr>
              <a:t>д) сведения о согласовании и поручения (резолюции) в случае, если указанная информация не представляется самостоятельными файлами;</a:t>
            </a:r>
          </a:p>
          <a:p>
            <a:pPr marL="109728" indent="0">
              <a:buNone/>
            </a:pPr>
            <a:r>
              <a:rPr lang="ru-RU" dirty="0">
                <a:latin typeface="Times New Roman" panose="02020603050405020304" pitchFamily="18" charset="0"/>
                <a:cs typeface="Times New Roman" panose="02020603050405020304" pitchFamily="18" charset="0"/>
              </a:rPr>
              <a:t>е) результат проверки электронной подписи (электронных подписей);</a:t>
            </a:r>
          </a:p>
          <a:p>
            <a:pPr marL="109728" indent="0">
              <a:buNone/>
            </a:pPr>
            <a:r>
              <a:rPr lang="ru-RU" dirty="0">
                <a:latin typeface="Times New Roman" panose="02020603050405020304" pitchFamily="18" charset="0"/>
                <a:cs typeface="Times New Roman" panose="02020603050405020304" pitchFamily="18" charset="0"/>
              </a:rPr>
              <a:t>ж) общий объем файлов (в байтах);</a:t>
            </a:r>
          </a:p>
          <a:p>
            <a:pPr marL="109728" indent="0">
              <a:buNone/>
            </a:pPr>
            <a:r>
              <a:rPr lang="ru-RU" dirty="0">
                <a:latin typeface="Times New Roman" panose="02020603050405020304" pitchFamily="18" charset="0"/>
                <a:cs typeface="Times New Roman" panose="02020603050405020304" pitchFamily="18" charset="0"/>
              </a:rPr>
              <a:t>з) наименования файлов, даты и время их последнего изменения, объем в байтах, форматы файлов;</a:t>
            </a:r>
          </a:p>
          <a:p>
            <a:pPr marL="109728" indent="0">
              <a:buNone/>
            </a:pPr>
            <a:r>
              <a:rPr lang="ru-RU" dirty="0">
                <a:latin typeface="Times New Roman" panose="02020603050405020304" pitchFamily="18" charset="0"/>
                <a:cs typeface="Times New Roman" panose="02020603050405020304" pitchFamily="18" charset="0"/>
              </a:rPr>
              <a:t>и) индекс дела по номенклатуре дел;</a:t>
            </a:r>
          </a:p>
          <a:p>
            <a:pPr marL="109728" indent="0">
              <a:buNone/>
            </a:pPr>
            <a:r>
              <a:rPr lang="ru-RU" dirty="0">
                <a:latin typeface="Times New Roman" panose="02020603050405020304" pitchFamily="18" charset="0"/>
                <a:cs typeface="Times New Roman" panose="02020603050405020304" pitchFamily="18" charset="0"/>
              </a:rPr>
              <a:t>к) заголовок дела по номенклатуре дел;</a:t>
            </a:r>
          </a:p>
          <a:p>
            <a:pPr marL="109728" indent="0">
              <a:buNone/>
            </a:pPr>
            <a:r>
              <a:rPr lang="ru-RU" dirty="0">
                <a:latin typeface="Times New Roman" panose="02020603050405020304" pitchFamily="18" charset="0"/>
                <a:cs typeface="Times New Roman" panose="02020603050405020304" pitchFamily="18" charset="0"/>
              </a:rPr>
              <a:t>л) срок хранения;</a:t>
            </a:r>
          </a:p>
          <a:p>
            <a:pPr marL="109728" indent="0">
              <a:buNone/>
            </a:pPr>
            <a:r>
              <a:rPr lang="ru-RU" dirty="0">
                <a:latin typeface="Times New Roman" panose="02020603050405020304" pitchFamily="18" charset="0"/>
                <a:cs typeface="Times New Roman" panose="02020603050405020304" pitchFamily="18" charset="0"/>
              </a:rPr>
              <a:t>м) дополнительная неструктурированная информация (комментарий, примечание);</a:t>
            </a:r>
          </a:p>
          <a:p>
            <a:pPr marL="109728" indent="0">
              <a:buNone/>
            </a:pPr>
            <a:r>
              <a:rPr lang="ru-RU" dirty="0">
                <a:latin typeface="Times New Roman" panose="02020603050405020304" pitchFamily="18" charset="0"/>
                <a:cs typeface="Times New Roman" panose="02020603050405020304" pitchFamily="18" charset="0"/>
              </a:rPr>
              <a:t>н) номера связанных описей дел, номер дела по описи дел.</a:t>
            </a:r>
          </a:p>
        </p:txBody>
      </p:sp>
      <p:sp>
        <p:nvSpPr>
          <p:cNvPr id="4" name="Номер слайда 3"/>
          <p:cNvSpPr>
            <a:spLocks noGrp="1"/>
          </p:cNvSpPr>
          <p:nvPr>
            <p:ph type="sldNum" sz="quarter" idx="12"/>
          </p:nvPr>
        </p:nvSpPr>
        <p:spPr/>
        <p:txBody>
          <a:bodyPr/>
          <a:lstStyle/>
          <a:p>
            <a:fld id="{117B7F7D-79EA-4AFD-8F93-1B2C33CB4F9F}" type="slidenum">
              <a:rPr lang="ru-RU" smtClean="0"/>
              <a:t>110</a:t>
            </a:fld>
            <a:endParaRPr lang="ru-RU"/>
          </a:p>
        </p:txBody>
      </p:sp>
      <p:sp>
        <p:nvSpPr>
          <p:cNvPr id="5" name="Заголовок 4"/>
          <p:cNvSpPr>
            <a:spLocks noGrp="1"/>
          </p:cNvSpPr>
          <p:nvPr>
            <p:ph type="title"/>
          </p:nvPr>
        </p:nvSpPr>
        <p:spPr/>
        <p:txBody>
          <a:bodyPr>
            <a:noAutofit/>
          </a:bodyPr>
          <a:lstStyle/>
          <a:p>
            <a:pPr algn="ctr"/>
            <a:r>
              <a:rPr lang="ru-RU" sz="2000" dirty="0" smtClean="0">
                <a:effectLst/>
                <a:latin typeface="Times New Roman" panose="02020603050405020304" pitchFamily="18" charset="0"/>
                <a:cs typeface="Times New Roman" panose="02020603050405020304" pitchFamily="18" charset="0"/>
              </a:rPr>
              <a:t>Проект. Правила </a:t>
            </a:r>
            <a:r>
              <a:rPr lang="ru-RU" sz="2000" dirty="0">
                <a:effectLst/>
                <a:latin typeface="Times New Roman" panose="02020603050405020304" pitchFamily="18" charset="0"/>
                <a:cs typeface="Times New Roman" panose="02020603050405020304" pitchFamily="18" charset="0"/>
              </a:rPr>
              <a:t>организации хранения, комплектования, учёта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a:t>
            </a:r>
          </a:p>
        </p:txBody>
      </p:sp>
      <p:sp>
        <p:nvSpPr>
          <p:cNvPr id="6" name="Нижний колонтитул 5"/>
          <p:cNvSpPr>
            <a:spLocks noGrp="1"/>
          </p:cNvSpPr>
          <p:nvPr>
            <p:ph type="ftr" sz="quarter" idx="11"/>
          </p:nvPr>
        </p:nvSpPr>
        <p:spPr/>
        <p:txBody>
          <a:bodyPr/>
          <a:lstStyle/>
          <a:p>
            <a:r>
              <a:rPr lang="ru-RU" smtClean="0"/>
              <a:t>Абакан, 06.05.2023</a:t>
            </a:r>
            <a:endParaRPr lang="ru-RU" dirty="0"/>
          </a:p>
        </p:txBody>
      </p:sp>
    </p:spTree>
    <p:extLst>
      <p:ext uri="{BB962C8B-B14F-4D97-AF65-F5344CB8AC3E}">
        <p14:creationId xmlns:p14="http://schemas.microsoft.com/office/powerpoint/2010/main" val="2638558409"/>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62500" lnSpcReduction="20000"/>
          </a:bodyPr>
          <a:lstStyle/>
          <a:p>
            <a:pPr marL="109728" indent="0">
              <a:buNone/>
            </a:pPr>
            <a:r>
              <a:rPr lang="ru-RU" dirty="0">
                <a:latin typeface="Times New Roman" panose="02020603050405020304" pitchFamily="18" charset="0"/>
                <a:cs typeface="Times New Roman" panose="02020603050405020304" pitchFamily="18" charset="0"/>
              </a:rPr>
              <a:t>Транспортный контейнер ЭАД включает:</a:t>
            </a:r>
          </a:p>
          <a:p>
            <a:pPr marL="109728" indent="0">
              <a:buNone/>
            </a:pPr>
            <a:r>
              <a:rPr lang="ru-RU" dirty="0">
                <a:latin typeface="Times New Roman" panose="02020603050405020304" pitchFamily="18" charset="0"/>
                <a:cs typeface="Times New Roman" panose="02020603050405020304" pitchFamily="18" charset="0"/>
              </a:rPr>
              <a:t>- основной файл ЭАД, представленный в виде файла документа в</a:t>
            </a:r>
          </a:p>
          <a:p>
            <a:pPr marL="109728" indent="0">
              <a:buNone/>
            </a:pPr>
            <a:r>
              <a:rPr lang="ru-RU" dirty="0">
                <a:latin typeface="Times New Roman" panose="02020603050405020304" pitchFamily="18" charset="0"/>
                <a:cs typeface="Times New Roman" panose="02020603050405020304" pitchFamily="18" charset="0"/>
              </a:rPr>
              <a:t>электронном виде в форматах, предусмотренных законодательством</a:t>
            </a:r>
          </a:p>
          <a:p>
            <a:pPr marL="109728" indent="0">
              <a:buNone/>
            </a:pPr>
            <a:r>
              <a:rPr lang="ru-RU" dirty="0">
                <a:latin typeface="Times New Roman" panose="02020603050405020304" pitchFamily="18" charset="0"/>
                <a:cs typeface="Times New Roman" panose="02020603050405020304" pitchFamily="18" charset="0"/>
              </a:rPr>
              <a:t>Российской Федерации и (или) установленные в соглашениях об</a:t>
            </a:r>
          </a:p>
          <a:p>
            <a:pPr marL="109728" indent="0">
              <a:buNone/>
            </a:pPr>
            <a:r>
              <a:rPr lang="ru-RU" dirty="0">
                <a:latin typeface="Times New Roman" panose="02020603050405020304" pitchFamily="18" charset="0"/>
                <a:cs typeface="Times New Roman" panose="02020603050405020304" pitchFamily="18" charset="0"/>
              </a:rPr>
              <a:t>информационном взаимодействии;</a:t>
            </a:r>
          </a:p>
          <a:p>
            <a:pPr marL="109728" indent="0">
              <a:buNone/>
            </a:pPr>
            <a:r>
              <a:rPr lang="ru-RU" dirty="0">
                <a:latin typeface="Times New Roman" panose="02020603050405020304" pitchFamily="18" charset="0"/>
                <a:cs typeface="Times New Roman" panose="02020603050405020304" pitchFamily="18" charset="0"/>
              </a:rPr>
              <a:t>- файлы приложений к ЭАД (при наличии), представленные в</a:t>
            </a:r>
          </a:p>
          <a:p>
            <a:pPr marL="109728" indent="0">
              <a:buNone/>
            </a:pPr>
            <a:r>
              <a:rPr lang="ru-RU" dirty="0">
                <a:latin typeface="Times New Roman" panose="02020603050405020304" pitchFamily="18" charset="0"/>
                <a:cs typeface="Times New Roman" panose="02020603050405020304" pitchFamily="18" charset="0"/>
              </a:rPr>
              <a:t>форматах, предусмотренных законодательством Российской Федерации и</a:t>
            </a:r>
          </a:p>
          <a:p>
            <a:pPr marL="109728" indent="0">
              <a:buNone/>
            </a:pPr>
            <a:r>
              <a:rPr lang="ru-RU" dirty="0">
                <a:latin typeface="Times New Roman" panose="02020603050405020304" pitchFamily="18" charset="0"/>
                <a:cs typeface="Times New Roman" panose="02020603050405020304" pitchFamily="18" charset="0"/>
              </a:rPr>
              <a:t>(или) установленные в соглашениях об информационном взаимодействии;</a:t>
            </a:r>
          </a:p>
          <a:p>
            <a:pPr marL="109728" indent="0">
              <a:buNone/>
            </a:pPr>
            <a:r>
              <a:rPr lang="ru-RU" dirty="0">
                <a:latin typeface="Times New Roman" panose="02020603050405020304" pitchFamily="18" charset="0"/>
                <a:cs typeface="Times New Roman" panose="02020603050405020304" pitchFamily="18" charset="0"/>
              </a:rPr>
              <a:t>- файлы электронных подписей ЭАД и приложений (при наличии);</a:t>
            </a:r>
          </a:p>
          <a:p>
            <a:pPr marL="109728" indent="0">
              <a:buNone/>
            </a:pPr>
            <a:r>
              <a:rPr lang="ru-RU" dirty="0">
                <a:latin typeface="Times New Roman" panose="02020603050405020304" pitchFamily="18" charset="0"/>
                <a:cs typeface="Times New Roman" panose="02020603050405020304" pitchFamily="18" charset="0"/>
              </a:rPr>
              <a:t>- файлы элементов визуализации электронных подписей ЭАД и</a:t>
            </a:r>
          </a:p>
          <a:p>
            <a:pPr marL="109728" indent="0">
              <a:buNone/>
            </a:pPr>
            <a:r>
              <a:rPr lang="ru-RU" dirty="0">
                <a:latin typeface="Times New Roman" panose="02020603050405020304" pitchFamily="18" charset="0"/>
                <a:cs typeface="Times New Roman" panose="02020603050405020304" pitchFamily="18" charset="0"/>
              </a:rPr>
              <a:t>регистрационных данных в формате </a:t>
            </a:r>
            <a:r>
              <a:rPr lang="ru-RU" dirty="0" err="1">
                <a:latin typeface="Times New Roman" panose="02020603050405020304" pitchFamily="18" charset="0"/>
                <a:cs typeface="Times New Roman" panose="02020603050405020304" pitchFamily="18" charset="0"/>
              </a:rPr>
              <a:t>png</a:t>
            </a:r>
            <a:r>
              <a:rPr lang="ru-RU" dirty="0">
                <a:latin typeface="Times New Roman" panose="02020603050405020304" pitchFamily="18" charset="0"/>
                <a:cs typeface="Times New Roman" panose="02020603050405020304" pitchFamily="18" charset="0"/>
              </a:rPr>
              <a:t> (при наличии);</a:t>
            </a:r>
          </a:p>
          <a:p>
            <a:pPr marL="109728" indent="0">
              <a:buNone/>
            </a:pPr>
            <a:r>
              <a:rPr lang="ru-RU" dirty="0">
                <a:latin typeface="Times New Roman" panose="02020603050405020304" pitchFamily="18" charset="0"/>
                <a:cs typeface="Times New Roman" panose="02020603050405020304" pitchFamily="18" charset="0"/>
              </a:rPr>
              <a:t>- файл электронной подписи транспортного контейнера;</a:t>
            </a:r>
          </a:p>
          <a:p>
            <a:pPr marL="109728" indent="0">
              <a:buNone/>
            </a:pPr>
            <a:r>
              <a:rPr lang="ru-RU" dirty="0">
                <a:latin typeface="Times New Roman" panose="02020603050405020304" pitchFamily="18" charset="0"/>
                <a:cs typeface="Times New Roman" panose="02020603050405020304" pitchFamily="18" charset="0"/>
              </a:rPr>
              <a:t>- файл(ы) квитанции(</a:t>
            </a:r>
            <a:r>
              <a:rPr lang="ru-RU" dirty="0" err="1">
                <a:latin typeface="Times New Roman" panose="02020603050405020304" pitchFamily="18" charset="0"/>
                <a:cs typeface="Times New Roman" panose="02020603050405020304" pitchFamily="18" charset="0"/>
              </a:rPr>
              <a:t>ий</a:t>
            </a:r>
            <a:r>
              <a:rPr lang="ru-RU" dirty="0">
                <a:latin typeface="Times New Roman" panose="02020603050405020304" pitchFamily="18" charset="0"/>
                <a:cs typeface="Times New Roman" panose="02020603050405020304" pitchFamily="18" charset="0"/>
              </a:rPr>
              <a:t>) о продлении юридической значимости ЭАД</a:t>
            </a:r>
          </a:p>
          <a:p>
            <a:pPr marL="109728" indent="0">
              <a:buNone/>
            </a:pPr>
            <a:r>
              <a:rPr lang="ru-RU" dirty="0">
                <a:latin typeface="Times New Roman" panose="02020603050405020304" pitchFamily="18" charset="0"/>
                <a:cs typeface="Times New Roman" panose="02020603050405020304" pitchFamily="18" charset="0"/>
              </a:rPr>
              <a:t>(при наличии);</a:t>
            </a:r>
          </a:p>
          <a:p>
            <a:pPr marL="109728" indent="0">
              <a:buNone/>
            </a:pPr>
            <a:r>
              <a:rPr lang="ru-RU" dirty="0">
                <a:latin typeface="Times New Roman" panose="02020603050405020304" pitchFamily="18" charset="0"/>
                <a:cs typeface="Times New Roman" panose="02020603050405020304" pitchFamily="18" charset="0"/>
              </a:rPr>
              <a:t>- файл описания транспортного контейнера ЭАД, содержащий</a:t>
            </a:r>
          </a:p>
          <a:p>
            <a:pPr marL="109728" indent="0">
              <a:buNone/>
            </a:pPr>
            <a:r>
              <a:rPr lang="ru-RU" dirty="0">
                <a:latin typeface="Times New Roman" panose="02020603050405020304" pitchFamily="18" charset="0"/>
                <a:cs typeface="Times New Roman" panose="02020603050405020304" pitchFamily="18" charset="0"/>
              </a:rPr>
              <a:t>метаданные ЭАД и описание транспортного контейнера в формате XML</a:t>
            </a:r>
          </a:p>
          <a:p>
            <a:pPr marL="109728" indent="0">
              <a:buNone/>
            </a:pPr>
            <a:r>
              <a:rPr lang="ru-RU" dirty="0">
                <a:latin typeface="Times New Roman" panose="02020603050405020304" pitchFamily="18" charset="0"/>
                <a:cs typeface="Times New Roman" panose="02020603050405020304" pitchFamily="18" charset="0"/>
              </a:rPr>
              <a:t>(Приложение 1)</a:t>
            </a:r>
          </a:p>
        </p:txBody>
      </p:sp>
      <p:sp>
        <p:nvSpPr>
          <p:cNvPr id="4" name="Номер слайда 3"/>
          <p:cNvSpPr>
            <a:spLocks noGrp="1"/>
          </p:cNvSpPr>
          <p:nvPr>
            <p:ph type="sldNum" sz="quarter" idx="12"/>
          </p:nvPr>
        </p:nvSpPr>
        <p:spPr/>
        <p:txBody>
          <a:bodyPr/>
          <a:lstStyle/>
          <a:p>
            <a:fld id="{117B7F7D-79EA-4AFD-8F93-1B2C33CB4F9F}" type="slidenum">
              <a:rPr lang="ru-RU" smtClean="0"/>
              <a:t>111</a:t>
            </a:fld>
            <a:endParaRPr lang="ru-RU"/>
          </a:p>
        </p:txBody>
      </p:sp>
      <p:sp>
        <p:nvSpPr>
          <p:cNvPr id="5" name="Заголовок 4"/>
          <p:cNvSpPr>
            <a:spLocks noGrp="1"/>
          </p:cNvSpPr>
          <p:nvPr>
            <p:ph type="title"/>
          </p:nvPr>
        </p:nvSpPr>
        <p:spPr/>
        <p:txBody>
          <a:bodyPr>
            <a:noAutofit/>
          </a:bodyPr>
          <a:lstStyle/>
          <a:p>
            <a:pPr algn="ctr"/>
            <a:r>
              <a:rPr lang="ru-RU" sz="2800" b="0" dirty="0">
                <a:effectLst/>
                <a:latin typeface="Times New Roman" panose="02020603050405020304" pitchFamily="18" charset="0"/>
                <a:cs typeface="Times New Roman" panose="02020603050405020304" pitchFamily="18" charset="0"/>
              </a:rPr>
              <a:t>Порядок приема электронных архивных документов на хранение в государственные, муниципальные архивы</a:t>
            </a:r>
          </a:p>
        </p:txBody>
      </p:sp>
      <p:sp>
        <p:nvSpPr>
          <p:cNvPr id="6" name="Нижний колонтитул 5"/>
          <p:cNvSpPr>
            <a:spLocks noGrp="1"/>
          </p:cNvSpPr>
          <p:nvPr>
            <p:ph type="ftr" sz="quarter" idx="11"/>
          </p:nvPr>
        </p:nvSpPr>
        <p:spPr/>
        <p:txBody>
          <a:bodyPr/>
          <a:lstStyle/>
          <a:p>
            <a:r>
              <a:rPr lang="ru-RU" smtClean="0"/>
              <a:t>Абакан, 06.05.2023</a:t>
            </a:r>
            <a:endParaRPr lang="ru-RU"/>
          </a:p>
        </p:txBody>
      </p:sp>
    </p:spTree>
    <p:extLst>
      <p:ext uri="{BB962C8B-B14F-4D97-AF65-F5344CB8AC3E}">
        <p14:creationId xmlns:p14="http://schemas.microsoft.com/office/powerpoint/2010/main" val="138351799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117B7F7D-79EA-4AFD-8F93-1B2C33CB4F9F}" type="slidenum">
              <a:rPr lang="ru-RU" smtClean="0"/>
              <a:t>112</a:t>
            </a:fld>
            <a:endParaRPr lang="ru-RU"/>
          </a:p>
        </p:txBody>
      </p:sp>
      <p:sp>
        <p:nvSpPr>
          <p:cNvPr id="6" name="Нижний колонтитул 5"/>
          <p:cNvSpPr>
            <a:spLocks noGrp="1"/>
          </p:cNvSpPr>
          <p:nvPr>
            <p:ph type="ftr" sz="quarter" idx="11"/>
          </p:nvPr>
        </p:nvSpPr>
        <p:spPr/>
        <p:txBody>
          <a:bodyPr/>
          <a:lstStyle/>
          <a:p>
            <a:r>
              <a:rPr lang="ru-RU" smtClean="0"/>
              <a:t>Абакан, 06.05.2023</a:t>
            </a:r>
            <a:endParaRPr lang="ru-RU"/>
          </a:p>
        </p:txBody>
      </p:sp>
      <p:pic>
        <p:nvPicPr>
          <p:cNvPr id="7" name="Рисунок 6"/>
          <p:cNvPicPr>
            <a:picLocks noChangeAspect="1"/>
          </p:cNvPicPr>
          <p:nvPr/>
        </p:nvPicPr>
        <p:blipFill>
          <a:blip r:embed="rId2"/>
          <a:stretch>
            <a:fillRect/>
          </a:stretch>
        </p:blipFill>
        <p:spPr>
          <a:xfrm>
            <a:off x="0" y="332656"/>
            <a:ext cx="9065012" cy="5328593"/>
          </a:xfrm>
          <a:prstGeom prst="rect">
            <a:avLst/>
          </a:prstGeom>
        </p:spPr>
      </p:pic>
    </p:spTree>
    <p:extLst>
      <p:ext uri="{BB962C8B-B14F-4D97-AF65-F5344CB8AC3E}">
        <p14:creationId xmlns:p14="http://schemas.microsoft.com/office/powerpoint/2010/main" val="1009624221"/>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lnSpcReduction="10000"/>
          </a:bodyPr>
          <a:lstStyle/>
          <a:p>
            <a:pPr marL="109728" indent="0">
              <a:buNone/>
            </a:pPr>
            <a:r>
              <a:rPr lang="ru-RU" dirty="0" smtClean="0">
                <a:latin typeface="Times New Roman" panose="02020603050405020304" pitchFamily="18" charset="0"/>
                <a:cs typeface="Times New Roman" panose="02020603050405020304" pitchFamily="18" charset="0"/>
              </a:rPr>
              <a:t>Также формируются:</a:t>
            </a:r>
          </a:p>
          <a:p>
            <a:r>
              <a:rPr lang="ru-RU" dirty="0">
                <a:latin typeface="Times New Roman" panose="02020603050405020304" pitchFamily="18" charset="0"/>
                <a:cs typeface="Times New Roman" panose="02020603050405020304" pitchFamily="18" charset="0"/>
              </a:rPr>
              <a:t>Транспортный контейнер электронной НТД </a:t>
            </a:r>
          </a:p>
          <a:p>
            <a:r>
              <a:rPr lang="ru-RU" dirty="0">
                <a:latin typeface="Times New Roman" panose="02020603050405020304" pitchFamily="18" charset="0"/>
                <a:cs typeface="Times New Roman" panose="02020603050405020304" pitchFamily="18" charset="0"/>
              </a:rPr>
              <a:t>Транспортный контейнер описи электронных дел, документов</a:t>
            </a:r>
          </a:p>
          <a:p>
            <a:endParaRPr lang="ru-RU" b="1" dirty="0" smtClean="0">
              <a:latin typeface="Times New Roman" panose="02020603050405020304" pitchFamily="18" charset="0"/>
              <a:cs typeface="Times New Roman" panose="02020603050405020304" pitchFamily="18" charset="0"/>
            </a:endParaRPr>
          </a:p>
          <a:p>
            <a:pPr marL="109728" indent="0">
              <a:buNone/>
            </a:pPr>
            <a:r>
              <a:rPr lang="ru-RU" dirty="0" smtClean="0">
                <a:latin typeface="Times New Roman" panose="02020603050405020304" pitchFamily="18" charset="0"/>
                <a:cs typeface="Times New Roman" panose="02020603050405020304" pitchFamily="18" charset="0"/>
              </a:rPr>
              <a:t>При </a:t>
            </a:r>
            <a:r>
              <a:rPr lang="ru-RU" dirty="0">
                <a:latin typeface="Times New Roman" panose="02020603050405020304" pitchFamily="18" charset="0"/>
                <a:cs typeface="Times New Roman" panose="02020603050405020304" pitchFamily="18" charset="0"/>
              </a:rPr>
              <a:t>приеме ЭАД, не включенных в транспортные контейнеры</a:t>
            </a:r>
            <a:r>
              <a:rPr lang="ru-RU" dirty="0" smtClean="0">
                <a:latin typeface="Times New Roman" panose="02020603050405020304" pitchFamily="18" charset="0"/>
                <a:cs typeface="Times New Roman" panose="02020603050405020304" pitchFamily="18" charset="0"/>
              </a:rPr>
              <a:t>, осуществляется </a:t>
            </a:r>
            <a:r>
              <a:rPr lang="ru-RU" dirty="0">
                <a:latin typeface="Times New Roman" panose="02020603050405020304" pitchFamily="18" charset="0"/>
                <a:cs typeface="Times New Roman" panose="02020603050405020304" pitchFamily="18" charset="0"/>
              </a:rPr>
              <a:t>формирование транспортных контейнеров </a:t>
            </a:r>
            <a:r>
              <a:rPr lang="ru-RU" dirty="0" smtClean="0">
                <a:latin typeface="Times New Roman" panose="02020603050405020304" pitchFamily="18" charset="0"/>
                <a:cs typeface="Times New Roman" panose="02020603050405020304" pitchFamily="18" charset="0"/>
              </a:rPr>
              <a:t>работниками государственного</a:t>
            </a:r>
            <a:r>
              <a:rPr lang="ru-RU" dirty="0">
                <a:latin typeface="Times New Roman" panose="02020603050405020304" pitchFamily="18" charset="0"/>
                <a:cs typeface="Times New Roman" panose="02020603050405020304" pitchFamily="18" charset="0"/>
              </a:rPr>
              <a:t>, муниципального архива с </a:t>
            </a:r>
            <a:r>
              <a:rPr lang="ru-RU" dirty="0" smtClean="0">
                <a:latin typeface="Times New Roman" panose="02020603050405020304" pitchFamily="18" charset="0"/>
                <a:cs typeface="Times New Roman" panose="02020603050405020304" pitchFamily="18" charset="0"/>
              </a:rPr>
              <a:t>использованием информационной </a:t>
            </a:r>
            <a:r>
              <a:rPr lang="ru-RU" dirty="0">
                <a:latin typeface="Times New Roman" panose="02020603050405020304" pitchFamily="18" charset="0"/>
                <a:cs typeface="Times New Roman" panose="02020603050405020304" pitchFamily="18" charset="0"/>
              </a:rPr>
              <a:t>системы архива или специального </a:t>
            </a:r>
            <a:r>
              <a:rPr lang="ru-RU" dirty="0" smtClean="0">
                <a:latin typeface="Times New Roman" panose="02020603050405020304" pitchFamily="18" charset="0"/>
                <a:cs typeface="Times New Roman" panose="02020603050405020304" pitchFamily="18" charset="0"/>
              </a:rPr>
              <a:t>программного обеспечения</a:t>
            </a:r>
            <a:r>
              <a:rPr lang="ru-RU" dirty="0">
                <a:latin typeface="Times New Roman" panose="02020603050405020304" pitchFamily="18" charset="0"/>
                <a:cs typeface="Times New Roman" panose="02020603050405020304" pitchFamily="18" charset="0"/>
              </a:rPr>
              <a:t>.</a:t>
            </a:r>
            <a:endParaRPr lang="ru-RU" dirty="0"/>
          </a:p>
        </p:txBody>
      </p:sp>
      <p:sp>
        <p:nvSpPr>
          <p:cNvPr id="4" name="Номер слайда 3"/>
          <p:cNvSpPr>
            <a:spLocks noGrp="1"/>
          </p:cNvSpPr>
          <p:nvPr>
            <p:ph type="sldNum" sz="quarter" idx="12"/>
          </p:nvPr>
        </p:nvSpPr>
        <p:spPr/>
        <p:txBody>
          <a:bodyPr/>
          <a:lstStyle/>
          <a:p>
            <a:fld id="{117B7F7D-79EA-4AFD-8F93-1B2C33CB4F9F}" type="slidenum">
              <a:rPr lang="ru-RU" smtClean="0"/>
              <a:t>113</a:t>
            </a:fld>
            <a:endParaRPr lang="ru-RU"/>
          </a:p>
        </p:txBody>
      </p:sp>
      <p:sp>
        <p:nvSpPr>
          <p:cNvPr id="5" name="Заголовок 4"/>
          <p:cNvSpPr>
            <a:spLocks noGrp="1"/>
          </p:cNvSpPr>
          <p:nvPr>
            <p:ph type="title"/>
          </p:nvPr>
        </p:nvSpPr>
        <p:spPr/>
        <p:txBody>
          <a:bodyPr>
            <a:noAutofit/>
          </a:bodyPr>
          <a:lstStyle/>
          <a:p>
            <a:pPr algn="ctr"/>
            <a:r>
              <a:rPr lang="ru-RU" sz="2800" b="0" dirty="0">
                <a:effectLst/>
                <a:latin typeface="Times New Roman" panose="02020603050405020304" pitchFamily="18" charset="0"/>
                <a:cs typeface="Times New Roman" panose="02020603050405020304" pitchFamily="18" charset="0"/>
              </a:rPr>
              <a:t>Порядок приема электронных архивных документов на хранение в государственные, муниципальные архивы</a:t>
            </a:r>
          </a:p>
        </p:txBody>
      </p:sp>
      <p:sp>
        <p:nvSpPr>
          <p:cNvPr id="6" name="Нижний колонтитул 5"/>
          <p:cNvSpPr>
            <a:spLocks noGrp="1"/>
          </p:cNvSpPr>
          <p:nvPr>
            <p:ph type="ftr" sz="quarter" idx="11"/>
          </p:nvPr>
        </p:nvSpPr>
        <p:spPr/>
        <p:txBody>
          <a:bodyPr/>
          <a:lstStyle/>
          <a:p>
            <a:r>
              <a:rPr lang="ru-RU" smtClean="0"/>
              <a:t>Абакан, 06.05.2023</a:t>
            </a:r>
            <a:endParaRPr lang="ru-RU"/>
          </a:p>
        </p:txBody>
      </p:sp>
    </p:spTree>
    <p:extLst>
      <p:ext uri="{BB962C8B-B14F-4D97-AF65-F5344CB8AC3E}">
        <p14:creationId xmlns:p14="http://schemas.microsoft.com/office/powerpoint/2010/main" val="30859515"/>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77500" lnSpcReduction="20000"/>
          </a:bodyPr>
          <a:lstStyle/>
          <a:p>
            <a:pPr marL="109728" indent="0">
              <a:buNone/>
            </a:pPr>
            <a:r>
              <a:rPr lang="ru-RU" dirty="0" smtClean="0">
                <a:latin typeface="Times New Roman" panose="02020603050405020304" pitchFamily="18" charset="0"/>
                <a:cs typeface="Times New Roman" panose="02020603050405020304" pitchFamily="18" charset="0"/>
              </a:rPr>
              <a:t>Осуществляется:</a:t>
            </a:r>
          </a:p>
          <a:p>
            <a:r>
              <a:rPr lang="ru-RU" dirty="0" smtClean="0">
                <a:latin typeface="Times New Roman" panose="02020603050405020304" pitchFamily="18" charset="0"/>
                <a:cs typeface="Times New Roman" panose="02020603050405020304" pitchFamily="18" charset="0"/>
              </a:rPr>
              <a:t>прием </a:t>
            </a:r>
            <a:r>
              <a:rPr lang="ru-RU" dirty="0">
                <a:latin typeface="Times New Roman" panose="02020603050405020304" pitchFamily="18" charset="0"/>
                <a:cs typeface="Times New Roman" panose="02020603050405020304" pitchFamily="18" charset="0"/>
              </a:rPr>
              <a:t>сформированных в информационной системе организации транспортных контейнеров (ТК) описей ЭАД и ТК ЭАД, включенных в описи, при этом формат контейнеров закреплен в требованиях к организационно-техническому взаимодействию в рамках системы межведомственного электронного документооборота;</a:t>
            </a:r>
          </a:p>
          <a:p>
            <a:r>
              <a:rPr lang="ru-RU" dirty="0" smtClean="0">
                <a:latin typeface="Times New Roman" panose="02020603050405020304" pitchFamily="18" charset="0"/>
                <a:cs typeface="Times New Roman" panose="02020603050405020304" pitchFamily="18" charset="0"/>
              </a:rPr>
              <a:t>проверка </a:t>
            </a:r>
            <a:r>
              <a:rPr lang="ru-RU" dirty="0">
                <a:latin typeface="Times New Roman" panose="02020603050405020304" pitchFamily="18" charset="0"/>
                <a:cs typeface="Times New Roman" panose="02020603050405020304" pitchFamily="18" charset="0"/>
              </a:rPr>
              <a:t>транспортных контейнеров ЭАД;</a:t>
            </a:r>
          </a:p>
          <a:p>
            <a:r>
              <a:rPr lang="ru-RU" dirty="0" smtClean="0">
                <a:latin typeface="Times New Roman" panose="02020603050405020304" pitchFamily="18" charset="0"/>
                <a:cs typeface="Times New Roman" panose="02020603050405020304" pitchFamily="18" charset="0"/>
              </a:rPr>
              <a:t>формирование </a:t>
            </a:r>
            <a:r>
              <a:rPr lang="ru-RU" dirty="0">
                <a:latin typeface="Times New Roman" panose="02020603050405020304" pitchFamily="18" charset="0"/>
                <a:cs typeface="Times New Roman" panose="02020603050405020304" pitchFamily="18" charset="0"/>
              </a:rPr>
              <a:t>акта приема-передачи ЭАД;</a:t>
            </a:r>
          </a:p>
          <a:p>
            <a:r>
              <a:rPr lang="ru-RU" dirty="0" smtClean="0">
                <a:latin typeface="Times New Roman" panose="02020603050405020304" pitchFamily="18" charset="0"/>
                <a:cs typeface="Times New Roman" panose="02020603050405020304" pitchFamily="18" charset="0"/>
              </a:rPr>
              <a:t>формирование </a:t>
            </a:r>
            <a:r>
              <a:rPr lang="ru-RU" dirty="0">
                <a:latin typeface="Times New Roman" panose="02020603050405020304" pitchFamily="18" charset="0"/>
                <a:cs typeface="Times New Roman" panose="02020603050405020304" pitchFamily="18" charset="0"/>
              </a:rPr>
              <a:t>архивных контейнеров ЭАД путем присвоения транспортным контейнерам ЭАД соответствующего статуса и подписания архивных контейнеров электронной подписью;</a:t>
            </a:r>
          </a:p>
          <a:p>
            <a:r>
              <a:rPr lang="ru-RU" dirty="0" smtClean="0">
                <a:latin typeface="Times New Roman" panose="02020603050405020304" pitchFamily="18" charset="0"/>
                <a:cs typeface="Times New Roman" panose="02020603050405020304" pitchFamily="18" charset="0"/>
              </a:rPr>
              <a:t>включение </a:t>
            </a:r>
            <a:r>
              <a:rPr lang="ru-RU" dirty="0">
                <a:latin typeface="Times New Roman" panose="02020603050405020304" pitchFamily="18" charset="0"/>
                <a:cs typeface="Times New Roman" panose="02020603050405020304" pitchFamily="18" charset="0"/>
              </a:rPr>
              <a:t>архивных контейнеров описей и ЭАД в информационную систему государственного, муниципального архива.</a:t>
            </a:r>
          </a:p>
          <a:p>
            <a:endParaRPr lang="ru-RU" dirty="0"/>
          </a:p>
        </p:txBody>
      </p:sp>
      <p:sp>
        <p:nvSpPr>
          <p:cNvPr id="4" name="Номер слайда 3"/>
          <p:cNvSpPr>
            <a:spLocks noGrp="1"/>
          </p:cNvSpPr>
          <p:nvPr>
            <p:ph type="sldNum" sz="quarter" idx="12"/>
          </p:nvPr>
        </p:nvSpPr>
        <p:spPr/>
        <p:txBody>
          <a:bodyPr/>
          <a:lstStyle/>
          <a:p>
            <a:fld id="{117B7F7D-79EA-4AFD-8F93-1B2C33CB4F9F}" type="slidenum">
              <a:rPr lang="ru-RU" smtClean="0"/>
              <a:t>114</a:t>
            </a:fld>
            <a:endParaRPr lang="ru-RU"/>
          </a:p>
        </p:txBody>
      </p:sp>
      <p:sp>
        <p:nvSpPr>
          <p:cNvPr id="5" name="Заголовок 4"/>
          <p:cNvSpPr>
            <a:spLocks noGrp="1"/>
          </p:cNvSpPr>
          <p:nvPr>
            <p:ph type="title"/>
          </p:nvPr>
        </p:nvSpPr>
        <p:spPr/>
        <p:txBody>
          <a:bodyPr>
            <a:noAutofit/>
          </a:bodyPr>
          <a:lstStyle/>
          <a:p>
            <a:pPr algn="ctr"/>
            <a:r>
              <a:rPr lang="ru-RU" sz="2800" b="0" dirty="0">
                <a:effectLst/>
                <a:latin typeface="Times New Roman" panose="02020603050405020304" pitchFamily="18" charset="0"/>
                <a:cs typeface="Times New Roman" panose="02020603050405020304" pitchFamily="18" charset="0"/>
              </a:rPr>
              <a:t>Порядок приема электронных архивных документов на хранение в государственные, муниципальные архивы</a:t>
            </a:r>
          </a:p>
        </p:txBody>
      </p:sp>
      <p:sp>
        <p:nvSpPr>
          <p:cNvPr id="6" name="Нижний колонтитул 5"/>
          <p:cNvSpPr>
            <a:spLocks noGrp="1"/>
          </p:cNvSpPr>
          <p:nvPr>
            <p:ph type="ftr" sz="quarter" idx="11"/>
          </p:nvPr>
        </p:nvSpPr>
        <p:spPr/>
        <p:txBody>
          <a:bodyPr/>
          <a:lstStyle/>
          <a:p>
            <a:r>
              <a:rPr lang="ru-RU" smtClean="0"/>
              <a:t>Абакан, 06.05.2023</a:t>
            </a:r>
            <a:endParaRPr lang="ru-RU"/>
          </a:p>
        </p:txBody>
      </p:sp>
    </p:spTree>
    <p:extLst>
      <p:ext uri="{BB962C8B-B14F-4D97-AF65-F5344CB8AC3E}">
        <p14:creationId xmlns:p14="http://schemas.microsoft.com/office/powerpoint/2010/main" val="1112380214"/>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pPr marL="109728" indent="0">
              <a:buNone/>
            </a:pPr>
            <a:r>
              <a:rPr lang="ru-RU" dirty="0">
                <a:latin typeface="Times New Roman" panose="02020603050405020304" pitchFamily="18" charset="0"/>
                <a:cs typeface="Times New Roman" panose="02020603050405020304" pitchFamily="18" charset="0"/>
              </a:rPr>
              <a:t>ЭАД на физически обособленных носителях принимаются </a:t>
            </a:r>
            <a:r>
              <a:rPr lang="ru-RU" dirty="0" smtClean="0">
                <a:latin typeface="Times New Roman" panose="02020603050405020304" pitchFamily="18" charset="0"/>
                <a:cs typeface="Times New Roman" panose="02020603050405020304" pitchFamily="18" charset="0"/>
              </a:rPr>
              <a:t>в государственный</a:t>
            </a:r>
            <a:r>
              <a:rPr lang="ru-RU" dirty="0">
                <a:latin typeface="Times New Roman" panose="02020603050405020304" pitchFamily="18" charset="0"/>
                <a:cs typeface="Times New Roman" panose="02020603050405020304" pitchFamily="18" charset="0"/>
              </a:rPr>
              <a:t>, муниципальный архив при условии </a:t>
            </a:r>
            <a:r>
              <a:rPr lang="ru-RU" dirty="0" smtClean="0">
                <a:latin typeface="Times New Roman" panose="02020603050405020304" pitchFamily="18" charset="0"/>
                <a:cs typeface="Times New Roman" panose="02020603050405020304" pitchFamily="18" charset="0"/>
              </a:rPr>
              <a:t>соответствия носителей  нормативно </a:t>
            </a:r>
            <a:r>
              <a:rPr lang="ru-RU" dirty="0">
                <a:latin typeface="Times New Roman" panose="02020603050405020304" pitchFamily="18" charset="0"/>
                <a:cs typeface="Times New Roman" panose="02020603050405020304" pitchFamily="18" charset="0"/>
              </a:rPr>
              <a:t>установленным </a:t>
            </a:r>
            <a:r>
              <a:rPr lang="ru-RU" dirty="0" smtClean="0">
                <a:latin typeface="Times New Roman" panose="02020603050405020304" pitchFamily="18" charset="0"/>
                <a:cs typeface="Times New Roman" panose="02020603050405020304" pitchFamily="18" charset="0"/>
              </a:rPr>
              <a:t>требованиям. Передающая организация</a:t>
            </a:r>
            <a:r>
              <a:rPr lang="ru-RU" dirty="0">
                <a:latin typeface="Times New Roman" panose="02020603050405020304" pitchFamily="18" charset="0"/>
                <a:cs typeface="Times New Roman" panose="02020603050405020304" pitchFamily="18" charset="0"/>
              </a:rPr>
              <a:t>, физическое лицо, ликвидационная комиссия (ликвидатор) или</a:t>
            </a:r>
          </a:p>
          <a:p>
            <a:pPr marL="109728" indent="0">
              <a:buNone/>
            </a:pPr>
            <a:r>
              <a:rPr lang="ru-RU" dirty="0">
                <a:latin typeface="Times New Roman" panose="02020603050405020304" pitchFamily="18" charset="0"/>
                <a:cs typeface="Times New Roman" panose="02020603050405020304" pitchFamily="18" charset="0"/>
              </a:rPr>
              <a:t>конкурсный управляющий </a:t>
            </a:r>
            <a:r>
              <a:rPr lang="ru-RU" dirty="0" smtClean="0">
                <a:latin typeface="Times New Roman" panose="02020603050405020304" pitchFamily="18" charset="0"/>
                <a:cs typeface="Times New Roman" panose="02020603050405020304" pitchFamily="18" charset="0"/>
              </a:rPr>
              <a:t>согласовывают используемый </a:t>
            </a:r>
            <a:r>
              <a:rPr lang="ru-RU" dirty="0">
                <a:latin typeface="Times New Roman" panose="02020603050405020304" pitchFamily="18" charset="0"/>
                <a:cs typeface="Times New Roman" panose="02020603050405020304" pitchFamily="18" charset="0"/>
              </a:rPr>
              <a:t>вид носителей </a:t>
            </a:r>
            <a:r>
              <a:rPr lang="ru-RU" dirty="0" smtClean="0">
                <a:latin typeface="Times New Roman" panose="02020603050405020304" pitchFamily="18" charset="0"/>
                <a:cs typeface="Times New Roman" panose="02020603050405020304" pitchFamily="18" charset="0"/>
              </a:rPr>
              <a:t>с соответствующим </a:t>
            </a:r>
            <a:r>
              <a:rPr lang="ru-RU" dirty="0">
                <a:latin typeface="Times New Roman" panose="02020603050405020304" pitchFamily="18" charset="0"/>
                <a:cs typeface="Times New Roman" panose="02020603050405020304" pitchFamily="18" charset="0"/>
              </a:rPr>
              <a:t>государственным, муниципальным архивом</a:t>
            </a:r>
            <a:endParaRPr lang="ru-RU" dirty="0"/>
          </a:p>
        </p:txBody>
      </p:sp>
      <p:sp>
        <p:nvSpPr>
          <p:cNvPr id="4" name="Номер слайда 3"/>
          <p:cNvSpPr>
            <a:spLocks noGrp="1"/>
          </p:cNvSpPr>
          <p:nvPr>
            <p:ph type="sldNum" sz="quarter" idx="12"/>
          </p:nvPr>
        </p:nvSpPr>
        <p:spPr/>
        <p:txBody>
          <a:bodyPr/>
          <a:lstStyle/>
          <a:p>
            <a:fld id="{117B7F7D-79EA-4AFD-8F93-1B2C33CB4F9F}" type="slidenum">
              <a:rPr lang="ru-RU" smtClean="0"/>
              <a:t>115</a:t>
            </a:fld>
            <a:endParaRPr lang="ru-RU"/>
          </a:p>
        </p:txBody>
      </p:sp>
      <p:sp>
        <p:nvSpPr>
          <p:cNvPr id="5" name="Заголовок 4"/>
          <p:cNvSpPr>
            <a:spLocks noGrp="1"/>
          </p:cNvSpPr>
          <p:nvPr>
            <p:ph type="title"/>
          </p:nvPr>
        </p:nvSpPr>
        <p:spPr/>
        <p:txBody>
          <a:bodyPr>
            <a:noAutofit/>
          </a:bodyPr>
          <a:lstStyle/>
          <a:p>
            <a:pPr algn="ctr"/>
            <a:r>
              <a:rPr lang="ru-RU" sz="2800" b="0" dirty="0">
                <a:effectLst/>
                <a:latin typeface="Times New Roman" panose="02020603050405020304" pitchFamily="18" charset="0"/>
                <a:cs typeface="Times New Roman" panose="02020603050405020304" pitchFamily="18" charset="0"/>
              </a:rPr>
              <a:t>Порядок приема электронных архивных документов на хранение в государственные, муниципальные архивы</a:t>
            </a:r>
          </a:p>
        </p:txBody>
      </p:sp>
      <p:sp>
        <p:nvSpPr>
          <p:cNvPr id="6" name="Нижний колонтитул 5"/>
          <p:cNvSpPr>
            <a:spLocks noGrp="1"/>
          </p:cNvSpPr>
          <p:nvPr>
            <p:ph type="ftr" sz="quarter" idx="11"/>
          </p:nvPr>
        </p:nvSpPr>
        <p:spPr/>
        <p:txBody>
          <a:bodyPr/>
          <a:lstStyle/>
          <a:p>
            <a:r>
              <a:rPr lang="ru-RU" smtClean="0"/>
              <a:t>Абакан, 06.05.2023</a:t>
            </a:r>
            <a:endParaRPr lang="ru-RU"/>
          </a:p>
        </p:txBody>
      </p:sp>
    </p:spTree>
    <p:extLst>
      <p:ext uri="{BB962C8B-B14F-4D97-AF65-F5344CB8AC3E}">
        <p14:creationId xmlns:p14="http://schemas.microsoft.com/office/powerpoint/2010/main" val="33277651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lnSpcReduction="10000"/>
          </a:bodyPr>
          <a:lstStyle/>
          <a:p>
            <a:pPr marL="109728" indent="0">
              <a:buNone/>
            </a:pPr>
            <a:r>
              <a:rPr lang="ru-RU" dirty="0">
                <a:latin typeface="Times New Roman" panose="02020603050405020304" pitchFamily="18" charset="0"/>
                <a:cs typeface="Times New Roman" panose="02020603050405020304" pitchFamily="18" charset="0"/>
              </a:rPr>
              <a:t>Физические обособленные носители ЭАД должны содержать:</a:t>
            </a:r>
          </a:p>
          <a:p>
            <a:pPr marL="109728" indent="0">
              <a:buNone/>
            </a:pP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транспортные контейнеры ЭАД, систематизированные по папкам</a:t>
            </a:r>
            <a:r>
              <a:rPr lang="ru-RU" dirty="0" smtClean="0">
                <a:latin typeface="Times New Roman" panose="02020603050405020304" pitchFamily="18" charset="0"/>
                <a:cs typeface="Times New Roman" panose="02020603050405020304" pitchFamily="18" charset="0"/>
              </a:rPr>
              <a:t>, каждая </a:t>
            </a:r>
            <a:r>
              <a:rPr lang="ru-RU" dirty="0">
                <a:latin typeface="Times New Roman" panose="02020603050405020304" pitchFamily="18" charset="0"/>
                <a:cs typeface="Times New Roman" panose="02020603050405020304" pitchFamily="18" charset="0"/>
              </a:rPr>
              <a:t>из которых соответствует электронному делу. Наименование </a:t>
            </a:r>
            <a:r>
              <a:rPr lang="ru-RU" dirty="0" smtClean="0">
                <a:latin typeface="Times New Roman" panose="02020603050405020304" pitchFamily="18" charset="0"/>
                <a:cs typeface="Times New Roman" panose="02020603050405020304" pitchFamily="18" charset="0"/>
              </a:rPr>
              <a:t>каждой папки </a:t>
            </a:r>
            <a:r>
              <a:rPr lang="ru-RU" dirty="0">
                <a:latin typeface="Times New Roman" panose="02020603050405020304" pitchFamily="18" charset="0"/>
                <a:cs typeface="Times New Roman" panose="02020603050405020304" pitchFamily="18" charset="0"/>
              </a:rPr>
              <a:t>включает шифр дела (сокращенное наименование или </a:t>
            </a:r>
            <a:r>
              <a:rPr lang="ru-RU" dirty="0" smtClean="0">
                <a:latin typeface="Times New Roman" panose="02020603050405020304" pitchFamily="18" charset="0"/>
                <a:cs typeface="Times New Roman" panose="02020603050405020304" pitchFamily="18" charset="0"/>
              </a:rPr>
              <a:t>индекс государственного</a:t>
            </a:r>
            <a:r>
              <a:rPr lang="ru-RU" dirty="0">
                <a:latin typeface="Times New Roman" panose="02020603050405020304" pitchFamily="18" charset="0"/>
                <a:cs typeface="Times New Roman" panose="02020603050405020304" pitchFamily="18" charset="0"/>
              </a:rPr>
              <a:t>, муниципального архива, номера фонда, описи, дела);</a:t>
            </a:r>
          </a:p>
          <a:p>
            <a:pPr marL="109728" indent="0">
              <a:buNone/>
            </a:pPr>
            <a:r>
              <a:rPr lang="ru-RU" dirty="0">
                <a:latin typeface="Times New Roman" panose="02020603050405020304" pitchFamily="18" charset="0"/>
                <a:cs typeface="Times New Roman" panose="02020603050405020304" pitchFamily="18" charset="0"/>
              </a:rPr>
              <a:t>- файлы описей электронных дел, документов и </a:t>
            </a:r>
            <a:r>
              <a:rPr lang="ru-RU" dirty="0" smtClean="0">
                <a:latin typeface="Times New Roman" panose="02020603050405020304" pitchFamily="18" charset="0"/>
                <a:cs typeface="Times New Roman" panose="02020603050405020304" pitchFamily="18" charset="0"/>
              </a:rPr>
              <a:t>информационно-удостоверяющих </a:t>
            </a:r>
            <a:r>
              <a:rPr lang="ru-RU" dirty="0">
                <a:latin typeface="Times New Roman" panose="02020603050405020304" pitchFamily="18" charset="0"/>
                <a:cs typeface="Times New Roman" panose="02020603050405020304" pitchFamily="18" charset="0"/>
              </a:rPr>
              <a:t>листов (при наличии), размещаемые в корневой папке.</a:t>
            </a:r>
            <a:endParaRPr lang="ru-RU" dirty="0"/>
          </a:p>
        </p:txBody>
      </p:sp>
      <p:sp>
        <p:nvSpPr>
          <p:cNvPr id="4" name="Номер слайда 3"/>
          <p:cNvSpPr>
            <a:spLocks noGrp="1"/>
          </p:cNvSpPr>
          <p:nvPr>
            <p:ph type="sldNum" sz="quarter" idx="12"/>
          </p:nvPr>
        </p:nvSpPr>
        <p:spPr/>
        <p:txBody>
          <a:bodyPr/>
          <a:lstStyle/>
          <a:p>
            <a:fld id="{117B7F7D-79EA-4AFD-8F93-1B2C33CB4F9F}" type="slidenum">
              <a:rPr lang="ru-RU" smtClean="0"/>
              <a:t>116</a:t>
            </a:fld>
            <a:endParaRPr lang="ru-RU"/>
          </a:p>
        </p:txBody>
      </p:sp>
      <p:sp>
        <p:nvSpPr>
          <p:cNvPr id="5" name="Заголовок 4"/>
          <p:cNvSpPr>
            <a:spLocks noGrp="1"/>
          </p:cNvSpPr>
          <p:nvPr>
            <p:ph type="title"/>
          </p:nvPr>
        </p:nvSpPr>
        <p:spPr/>
        <p:txBody>
          <a:bodyPr>
            <a:noAutofit/>
          </a:bodyPr>
          <a:lstStyle/>
          <a:p>
            <a:pPr algn="ctr"/>
            <a:r>
              <a:rPr lang="ru-RU" sz="2800" b="0" dirty="0">
                <a:effectLst/>
                <a:latin typeface="Times New Roman" panose="02020603050405020304" pitchFamily="18" charset="0"/>
                <a:cs typeface="Times New Roman" panose="02020603050405020304" pitchFamily="18" charset="0"/>
              </a:rPr>
              <a:t>Порядок приема электронных архивных документов на хранение в государственные, муниципальные архивы</a:t>
            </a:r>
          </a:p>
        </p:txBody>
      </p:sp>
      <p:sp>
        <p:nvSpPr>
          <p:cNvPr id="6" name="Нижний колонтитул 5"/>
          <p:cNvSpPr>
            <a:spLocks noGrp="1"/>
          </p:cNvSpPr>
          <p:nvPr>
            <p:ph type="ftr" sz="quarter" idx="11"/>
          </p:nvPr>
        </p:nvSpPr>
        <p:spPr/>
        <p:txBody>
          <a:bodyPr/>
          <a:lstStyle/>
          <a:p>
            <a:r>
              <a:rPr lang="ru-RU" smtClean="0"/>
              <a:t>Абакан, 06.05.2023</a:t>
            </a:r>
            <a:endParaRPr lang="ru-RU"/>
          </a:p>
        </p:txBody>
      </p:sp>
    </p:spTree>
    <p:extLst>
      <p:ext uri="{BB962C8B-B14F-4D97-AF65-F5344CB8AC3E}">
        <p14:creationId xmlns:p14="http://schemas.microsoft.com/office/powerpoint/2010/main" val="32722419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a:extLst>
              <a:ext uri="{FF2B5EF4-FFF2-40B4-BE49-F238E27FC236}">
                <a16:creationId xmlns:a16="http://schemas.microsoft.com/office/drawing/2014/main" id="{2EC67429-1C4F-4322-AF0C-D6D20F16F3B1}"/>
              </a:ext>
            </a:extLst>
          </p:cNvPr>
          <p:cNvSpPr>
            <a:spLocks noGrp="1"/>
          </p:cNvSpPr>
          <p:nvPr>
            <p:ph idx="1"/>
          </p:nvPr>
        </p:nvSpPr>
        <p:spPr/>
        <p:txBody>
          <a:bodyPr>
            <a:normAutofit fontScale="92500"/>
          </a:bodyPr>
          <a:lstStyle/>
          <a:p>
            <a:pPr marL="109728" indent="0">
              <a:buNone/>
            </a:pPr>
            <a:r>
              <a:rPr lang="ru-RU" dirty="0">
                <a:latin typeface="Times New Roman" panose="02020603050405020304" pitchFamily="18" charset="0"/>
                <a:cs typeface="Times New Roman" panose="02020603050405020304" pitchFamily="18" charset="0"/>
              </a:rPr>
              <a:t>Разработка ГИС «Платформа ЦХЭД» для строящегося филиала Государственного архива Российской Федерации в г. Обнинске.</a:t>
            </a:r>
          </a:p>
          <a:p>
            <a:r>
              <a:rPr lang="ru-RU" dirty="0">
                <a:latin typeface="Times New Roman" panose="02020603050405020304" pitchFamily="18" charset="0"/>
                <a:cs typeface="Times New Roman" panose="02020603050405020304" pitchFamily="18" charset="0"/>
              </a:rPr>
              <a:t>Платформа Центра хранения электронных документов;</a:t>
            </a:r>
          </a:p>
          <a:p>
            <a:r>
              <a:rPr lang="ru-RU" dirty="0">
                <a:latin typeface="Times New Roman" panose="02020603050405020304" pitchFamily="18" charset="0"/>
                <a:cs typeface="Times New Roman" panose="02020603050405020304" pitchFamily="18" charset="0"/>
              </a:rPr>
              <a:t>Типовое решение «Архив» для источников комплектования.</a:t>
            </a:r>
          </a:p>
          <a:p>
            <a:pPr marL="109728" indent="0">
              <a:buNone/>
            </a:pPr>
            <a:r>
              <a:rPr lang="ru-RU" dirty="0">
                <a:latin typeface="Times New Roman" panose="02020603050405020304" pitchFamily="18" charset="0"/>
                <a:cs typeface="Times New Roman" panose="02020603050405020304" pitchFamily="18" charset="0"/>
              </a:rPr>
              <a:t>Должны обеспечить процессы долгосрочного архивного хранения, а также комплектования, хранения, учета и использования электронных архивных документов с сохранением их юридической значимости. </a:t>
            </a:r>
          </a:p>
        </p:txBody>
      </p:sp>
      <p:sp>
        <p:nvSpPr>
          <p:cNvPr id="4" name="Заголовок 3">
            <a:extLst>
              <a:ext uri="{FF2B5EF4-FFF2-40B4-BE49-F238E27FC236}">
                <a16:creationId xmlns:a16="http://schemas.microsoft.com/office/drawing/2014/main" id="{B60A2EB3-7D8F-4D9E-9A94-2F6B39D859DC}"/>
              </a:ext>
            </a:extLst>
          </p:cNvPr>
          <p:cNvSpPr>
            <a:spLocks noGrp="1"/>
          </p:cNvSpPr>
          <p:nvPr>
            <p:ph type="title"/>
          </p:nvPr>
        </p:nvSpPr>
        <p:spPr/>
        <p:txBody>
          <a:bodyPr/>
          <a:lstStyle/>
          <a:p>
            <a:pPr marL="109728" marR="0" lvl="0" algn="l" defTabSz="914400" rtl="0" eaLnBrk="1" fontAlgn="auto" latinLnBrk="0" hangingPunct="1">
              <a:lnSpc>
                <a:spcPct val="100000"/>
              </a:lnSpc>
              <a:spcBef>
                <a:spcPts val="400"/>
              </a:spcBef>
              <a:spcAft>
                <a:spcPts val="0"/>
              </a:spcAft>
              <a:buClr>
                <a:srgbClr val="003366"/>
              </a:buClr>
              <a:buSzPct val="68000"/>
              <a:tabLst/>
              <a:defRPr/>
            </a:pPr>
            <a:r>
              <a:rPr kumimoji="0" lang="ru-RU" sz="4000" i="0" u="none" strike="noStrike" kern="1200" cap="none" spc="0" normalizeH="0" baseline="0" noProof="0" dirty="0">
                <a:ln>
                  <a:noFill/>
                </a:ln>
                <a:solidFill>
                  <a:srgbClr val="003366"/>
                </a:solidFill>
                <a:effectLst/>
                <a:uLnTx/>
                <a:uFillTx/>
                <a:latin typeface="Times New Roman" panose="02020603050405020304" pitchFamily="18" charset="0"/>
                <a:ea typeface="+mn-ea"/>
                <a:cs typeface="Times New Roman" panose="02020603050405020304" pitchFamily="18" charset="0"/>
              </a:rPr>
              <a:t>Создание программной среды</a:t>
            </a:r>
          </a:p>
        </p:txBody>
      </p:sp>
      <p:sp>
        <p:nvSpPr>
          <p:cNvPr id="6" name="Номер слайда 5"/>
          <p:cNvSpPr>
            <a:spLocks noGrp="1"/>
          </p:cNvSpPr>
          <p:nvPr>
            <p:ph type="sldNum" sz="quarter" idx="12"/>
          </p:nvPr>
        </p:nvSpPr>
        <p:spPr/>
        <p:txBody>
          <a:bodyPr/>
          <a:lstStyle/>
          <a:p>
            <a:fld id="{117B7F7D-79EA-4AFD-8F93-1B2C33CB4F9F}" type="slidenum">
              <a:rPr lang="ru-RU" smtClean="0"/>
              <a:t>117</a:t>
            </a:fld>
            <a:endParaRPr lang="ru-RU"/>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Tree>
    <p:extLst>
      <p:ext uri="{BB962C8B-B14F-4D97-AF65-F5344CB8AC3E}">
        <p14:creationId xmlns:p14="http://schemas.microsoft.com/office/powerpoint/2010/main" val="260960174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484784"/>
            <a:ext cx="8229600" cy="4522507"/>
          </a:xfrm>
        </p:spPr>
        <p:txBody>
          <a:bodyPr>
            <a:normAutofit fontScale="85000" lnSpcReduction="20000"/>
          </a:bodyPr>
          <a:lstStyle/>
          <a:p>
            <a:r>
              <a:rPr lang="ru-RU" dirty="0">
                <a:latin typeface="Times New Roman" panose="02020603050405020304" pitchFamily="18" charset="0"/>
                <a:cs typeface="Times New Roman" panose="02020603050405020304" pitchFamily="18" charset="0"/>
              </a:rPr>
              <a:t>С ноября 2021 года действуют изменения в Трудовом кодексе Российской Федерации, которым определены основные положения и порядок ведения кадрового электронного документооборота.</a:t>
            </a:r>
          </a:p>
          <a:p>
            <a:r>
              <a:rPr lang="ru-RU" dirty="0">
                <a:latin typeface="Times New Roman" panose="02020603050405020304" pitchFamily="18" charset="0"/>
                <a:cs typeface="Times New Roman" panose="02020603050405020304" pitchFamily="18" charset="0"/>
              </a:rPr>
              <a:t>Создание, подписание и представление работодателю электронных документов, а также получение от работодателя электронных документов и ознакомление с ними  осуществляются работником или лицом, поступающим на работу, путем использования цифровой платформы «Работа в России» или информационной системы работодателя в случае ее применения работодателем в целях осуществления электронного документооборота. Вне зависимости от используемой информационной системы при создании электронных документов должны применяться единые требования к составу и форматам электронных документов. </a:t>
            </a:r>
          </a:p>
          <a:p>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
        <p:nvSpPr>
          <p:cNvPr id="4" name="Нижний колонтитул 3"/>
          <p:cNvSpPr>
            <a:spLocks noGrp="1"/>
          </p:cNvSpPr>
          <p:nvPr>
            <p:ph type="ftr" sz="quarter" idx="11"/>
          </p:nvPr>
        </p:nvSpPr>
        <p:spPr/>
        <p:txBody>
          <a:bodyPr/>
          <a:lstStyle/>
          <a:p>
            <a:r>
              <a:rPr lang="ru-RU" smtClean="0"/>
              <a:t>Абакан, 06.05.2023</a:t>
            </a:r>
            <a:endParaRPr lang="ru-RU"/>
          </a:p>
        </p:txBody>
      </p:sp>
      <p:sp>
        <p:nvSpPr>
          <p:cNvPr id="5" name="Заголовок 4"/>
          <p:cNvSpPr>
            <a:spLocks noGrp="1"/>
          </p:cNvSpPr>
          <p:nvPr>
            <p:ph type="title"/>
          </p:nvPr>
        </p:nvSpPr>
        <p:spPr>
          <a:xfrm>
            <a:off x="457200" y="274638"/>
            <a:ext cx="8229600" cy="994122"/>
          </a:xfrm>
        </p:spPr>
        <p:txBody>
          <a:bodyPr>
            <a:normAutofit/>
          </a:bodyPr>
          <a:lstStyle/>
          <a:p>
            <a:pPr algn="ctr"/>
            <a:r>
              <a:rPr lang="ru-RU" sz="3100" b="0" dirty="0">
                <a:effectLst/>
                <a:latin typeface="Times New Roman" panose="02020603050405020304" pitchFamily="18" charset="0"/>
                <a:cs typeface="Times New Roman" panose="02020603050405020304" pitchFamily="18" charset="0"/>
              </a:rPr>
              <a:t>Кадровый документооборот</a:t>
            </a: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118</a:t>
            </a:fld>
            <a:endParaRPr lang="ru-RU"/>
          </a:p>
        </p:txBody>
      </p:sp>
    </p:spTree>
    <p:extLst>
      <p:ext uri="{BB962C8B-B14F-4D97-AF65-F5344CB8AC3E}">
        <p14:creationId xmlns:p14="http://schemas.microsoft.com/office/powerpoint/2010/main" val="223737694"/>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484784"/>
            <a:ext cx="8229600" cy="4522507"/>
          </a:xfrm>
        </p:spPr>
        <p:txBody>
          <a:bodyPr>
            <a:normAutofit/>
          </a:bodyPr>
          <a:lstStyle/>
          <a:p>
            <a:r>
              <a:rPr lang="ru-RU" dirty="0">
                <a:latin typeface="Times New Roman" panose="02020603050405020304" pitchFamily="18" charset="0"/>
                <a:cs typeface="Times New Roman" panose="02020603050405020304" pitchFamily="18" charset="0"/>
              </a:rPr>
              <a:t>Работодатель обеспечивает сохранность электронных документов в течение сроков, установленных законодательством Российской Федерации об архивном деле, в том числе в случае, если электронный документооборот осуществляется с использованием информационной системы работодателя либо цифровой платформы «Работа в России». </a:t>
            </a:r>
          </a:p>
          <a:p>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
        <p:nvSpPr>
          <p:cNvPr id="4" name="Нижний колонтитул 3"/>
          <p:cNvSpPr>
            <a:spLocks noGrp="1"/>
          </p:cNvSpPr>
          <p:nvPr>
            <p:ph type="ftr" sz="quarter" idx="11"/>
          </p:nvPr>
        </p:nvSpPr>
        <p:spPr/>
        <p:txBody>
          <a:bodyPr/>
          <a:lstStyle/>
          <a:p>
            <a:r>
              <a:rPr lang="ru-RU" smtClean="0"/>
              <a:t>Абакан, 06.05.2023</a:t>
            </a:r>
            <a:endParaRPr lang="ru-RU"/>
          </a:p>
        </p:txBody>
      </p:sp>
      <p:sp>
        <p:nvSpPr>
          <p:cNvPr id="5" name="Заголовок 4"/>
          <p:cNvSpPr>
            <a:spLocks noGrp="1"/>
          </p:cNvSpPr>
          <p:nvPr>
            <p:ph type="title"/>
          </p:nvPr>
        </p:nvSpPr>
        <p:spPr>
          <a:xfrm>
            <a:off x="457200" y="274638"/>
            <a:ext cx="8229600" cy="994122"/>
          </a:xfrm>
        </p:spPr>
        <p:txBody>
          <a:bodyPr>
            <a:normAutofit/>
          </a:bodyPr>
          <a:lstStyle/>
          <a:p>
            <a:pPr algn="ctr"/>
            <a:r>
              <a:rPr lang="ru-RU" sz="3100" b="0" dirty="0">
                <a:effectLst/>
                <a:latin typeface="Times New Roman" panose="02020603050405020304" pitchFamily="18" charset="0"/>
                <a:cs typeface="Times New Roman" panose="02020603050405020304" pitchFamily="18" charset="0"/>
              </a:rPr>
              <a:t>Кадровый документооборот</a:t>
            </a: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119</a:t>
            </a:fld>
            <a:endParaRPr lang="ru-RU"/>
          </a:p>
        </p:txBody>
      </p:sp>
    </p:spTree>
    <p:extLst>
      <p:ext uri="{BB962C8B-B14F-4D97-AF65-F5344CB8AC3E}">
        <p14:creationId xmlns:p14="http://schemas.microsoft.com/office/powerpoint/2010/main" val="10303007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481328"/>
            <a:ext cx="8229600" cy="4900000"/>
          </a:xfrm>
        </p:spPr>
        <p:txBody>
          <a:bodyPr>
            <a:noAutofit/>
          </a:bodyPr>
          <a:lstStyle/>
          <a:p>
            <a:r>
              <a:rPr lang="ru-RU" sz="2000" dirty="0">
                <a:latin typeface="Times New Roman" panose="02020603050405020304" pitchFamily="18" charset="0"/>
                <a:cs typeface="Times New Roman" panose="02020603050405020304" pitchFamily="18" charset="0"/>
              </a:rPr>
              <a:t>Статья 13. Создание архивов</a:t>
            </a:r>
          </a:p>
          <a:p>
            <a:endParaRPr lang="ru-RU" sz="2000" dirty="0">
              <a:latin typeface="Times New Roman" panose="02020603050405020304" pitchFamily="18" charset="0"/>
              <a:cs typeface="Times New Roman" panose="02020603050405020304" pitchFamily="18" charset="0"/>
            </a:endParaRPr>
          </a:p>
          <a:p>
            <a:r>
              <a:rPr lang="ru-RU" sz="2000" dirty="0">
                <a:latin typeface="Times New Roman" panose="02020603050405020304" pitchFamily="18" charset="0"/>
                <a:cs typeface="Times New Roman" panose="02020603050405020304" pitchFamily="18" charset="0"/>
              </a:rPr>
              <a:t>1. Государственные органы, органы местного самоуправления муниципального района, муниципального округа, городского округа и внутригородского района обязаны создавать архивы для хранения, комплектования, учета и использования образовавшихся в процессе их деятельности архивных документов.</a:t>
            </a:r>
          </a:p>
          <a:p>
            <a:endParaRPr lang="ru-RU" sz="2000" dirty="0">
              <a:latin typeface="Times New Roman" panose="02020603050405020304" pitchFamily="18" charset="0"/>
              <a:cs typeface="Times New Roman" panose="02020603050405020304" pitchFamily="18" charset="0"/>
            </a:endParaRPr>
          </a:p>
          <a:p>
            <a:r>
              <a:rPr lang="ru-RU" sz="2000" dirty="0">
                <a:latin typeface="Times New Roman" panose="02020603050405020304" pitchFamily="18" charset="0"/>
                <a:cs typeface="Times New Roman" panose="02020603050405020304" pitchFamily="18" charset="0"/>
              </a:rPr>
              <a:t>2. Организации и граждане вправе создавать архивы в целях хранения образовавшихся в процессе их деятельности архивных документов, в том числе в целях хранения и использования архивных документов, не относящихся к государственной или муниципальной собственности.</a:t>
            </a: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p:txBody>
          <a:bodyPr>
            <a:normAutofit fontScale="90000"/>
          </a:bodyPr>
          <a:lstStyle/>
          <a:p>
            <a:pPr algn="ctr"/>
            <a:r>
              <a:rPr lang="ru-RU" sz="3100" b="0" dirty="0">
                <a:effectLst/>
                <a:latin typeface="Times New Roman" panose="02020603050405020304" pitchFamily="18" charset="0"/>
                <a:cs typeface="Times New Roman" panose="02020603050405020304" pitchFamily="18" charset="0"/>
              </a:rPr>
              <a:t>Федеральный закон "Об архивном деле в Российской Федерации" от 22.10.2004 N 125-ФЗ</a:t>
            </a:r>
            <a:r>
              <a:rPr lang="ru-RU" b="0" dirty="0">
                <a:effectLst/>
                <a:latin typeface="Times New Roman" panose="02020603050405020304" pitchFamily="18" charset="0"/>
                <a:cs typeface="Times New Roman" panose="02020603050405020304" pitchFamily="18" charset="0"/>
              </a:rPr>
              <a:t/>
            </a:r>
            <a:br>
              <a:rPr lang="ru-RU" b="0" dirty="0">
                <a:effectLst/>
                <a:latin typeface="Times New Roman" panose="02020603050405020304" pitchFamily="18" charset="0"/>
                <a:cs typeface="Times New Roman" panose="02020603050405020304" pitchFamily="18" charset="0"/>
              </a:rPr>
            </a:b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12</a:t>
            </a:fld>
            <a:endParaRPr lang="ru-RU"/>
          </a:p>
        </p:txBody>
      </p:sp>
    </p:spTree>
    <p:extLst>
      <p:ext uri="{BB962C8B-B14F-4D97-AF65-F5344CB8AC3E}">
        <p14:creationId xmlns:p14="http://schemas.microsoft.com/office/powerpoint/2010/main" val="1681320712"/>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484784"/>
            <a:ext cx="8229600" cy="4824536"/>
          </a:xfrm>
        </p:spPr>
        <p:txBody>
          <a:bodyPr>
            <a:normAutofit fontScale="77500" lnSpcReduction="20000"/>
          </a:bodyPr>
          <a:lstStyle/>
          <a:p>
            <a:r>
              <a:rPr lang="ru-RU" dirty="0">
                <a:latin typeface="Times New Roman" panose="02020603050405020304" pitchFamily="18" charset="0"/>
                <a:cs typeface="Times New Roman" panose="02020603050405020304" pitchFamily="18" charset="0"/>
              </a:rPr>
              <a:t>Постановление Правительства РФ от 13 мая 2022 г. N 867 «О единой цифровой платформе в сфере занятости и трудовых отношений «Работа в России»</a:t>
            </a:r>
            <a:br>
              <a:rPr lang="ru-RU" dirty="0">
                <a:latin typeface="Times New Roman" panose="02020603050405020304" pitchFamily="18" charset="0"/>
                <a:cs typeface="Times New Roman" panose="02020603050405020304" pitchFamily="18" charset="0"/>
              </a:rPr>
            </a:b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Федеральной службе по труду и занятости в 3-месячный срок утвердить:</a:t>
            </a:r>
          </a:p>
          <a:p>
            <a:r>
              <a:rPr lang="ru-RU" dirty="0">
                <a:latin typeface="Times New Roman" panose="02020603050405020304" pitchFamily="18" charset="0"/>
                <a:cs typeface="Times New Roman" panose="02020603050405020304" pitchFamily="18" charset="0"/>
              </a:rPr>
              <a:t>форматы  данных и требования к техническим, программным и лингвистическим средствам обеспечения формирования и ведения единой цифровой платформы в сфере занятости и трудовых отношений «Работа в России»;</a:t>
            </a:r>
          </a:p>
          <a:p>
            <a:r>
              <a:rPr lang="ru-RU" dirty="0">
                <a:latin typeface="Times New Roman" panose="02020603050405020304" pitchFamily="18" charset="0"/>
                <a:cs typeface="Times New Roman" panose="02020603050405020304" pitchFamily="18" charset="0"/>
              </a:rPr>
              <a:t>требования  к информации, размещаемой на единой цифровой платформе в сфере занятости и трудовых отношений «Работа в России»;</a:t>
            </a:r>
          </a:p>
          <a:p>
            <a:r>
              <a:rPr lang="ru-RU" dirty="0">
                <a:latin typeface="Times New Roman" panose="02020603050405020304" pitchFamily="18" charset="0"/>
                <a:cs typeface="Times New Roman" panose="02020603050405020304" pitchFamily="18" charset="0"/>
              </a:rPr>
              <a:t>порядок  проведения оценки информации, размещаемой на единой цифровой платформе в сфере занятости и трудовых отношений «Работа в России», на предмет соответствия требованиям к информации, размещаемой на единой цифровой платформе в сфере занятости и трудовых отношений «Работа в России».</a:t>
            </a:r>
          </a:p>
          <a:p>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
        <p:nvSpPr>
          <p:cNvPr id="4" name="Нижний колонтитул 3"/>
          <p:cNvSpPr>
            <a:spLocks noGrp="1"/>
          </p:cNvSpPr>
          <p:nvPr>
            <p:ph type="ftr" sz="quarter" idx="11"/>
          </p:nvPr>
        </p:nvSpPr>
        <p:spPr/>
        <p:txBody>
          <a:bodyPr/>
          <a:lstStyle/>
          <a:p>
            <a:r>
              <a:rPr lang="ru-RU" smtClean="0"/>
              <a:t>Абакан, 06.05.2023</a:t>
            </a:r>
            <a:endParaRPr lang="ru-RU"/>
          </a:p>
        </p:txBody>
      </p:sp>
      <p:sp>
        <p:nvSpPr>
          <p:cNvPr id="5" name="Заголовок 4"/>
          <p:cNvSpPr>
            <a:spLocks noGrp="1"/>
          </p:cNvSpPr>
          <p:nvPr>
            <p:ph type="title"/>
          </p:nvPr>
        </p:nvSpPr>
        <p:spPr>
          <a:xfrm>
            <a:off x="457200" y="274638"/>
            <a:ext cx="8229600" cy="994122"/>
          </a:xfrm>
        </p:spPr>
        <p:txBody>
          <a:bodyPr>
            <a:normAutofit/>
          </a:bodyPr>
          <a:lstStyle/>
          <a:p>
            <a:pPr algn="ctr"/>
            <a:r>
              <a:rPr lang="ru-RU" sz="3100" b="0" dirty="0">
                <a:effectLst/>
                <a:latin typeface="Times New Roman" panose="02020603050405020304" pitchFamily="18" charset="0"/>
                <a:cs typeface="Times New Roman" panose="02020603050405020304" pitchFamily="18" charset="0"/>
              </a:rPr>
              <a:t>Кадровый документооборот</a:t>
            </a: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120</a:t>
            </a:fld>
            <a:endParaRPr lang="ru-RU"/>
          </a:p>
        </p:txBody>
      </p:sp>
    </p:spTree>
    <p:extLst>
      <p:ext uri="{BB962C8B-B14F-4D97-AF65-F5344CB8AC3E}">
        <p14:creationId xmlns:p14="http://schemas.microsoft.com/office/powerpoint/2010/main" val="707704621"/>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484784"/>
            <a:ext cx="8229600" cy="4824536"/>
          </a:xfrm>
        </p:spPr>
        <p:txBody>
          <a:bodyPr>
            <a:normAutofit fontScale="92500" lnSpcReduction="20000"/>
          </a:bodyPr>
          <a:lstStyle/>
          <a:p>
            <a:r>
              <a:rPr lang="ru-RU" dirty="0">
                <a:latin typeface="Times New Roman" panose="02020603050405020304" pitchFamily="18" charset="0"/>
                <a:cs typeface="Times New Roman" panose="02020603050405020304" pitchFamily="18" charset="0"/>
              </a:rPr>
              <a:t>Форматы данных и требования к техническим, программным и лингвистическим средствам обеспечения формирования и ведения Единой цифровой платформы в сфере занятости и трудовых отношений «Работа в России» (приказ Федеральной службы по труду и занятости от 8 июля 2022 г. N 174) </a:t>
            </a:r>
          </a:p>
          <a:p>
            <a:r>
              <a:rPr lang="ru-RU" dirty="0">
                <a:latin typeface="Times New Roman" panose="02020603050405020304" pitchFamily="18" charset="0"/>
                <a:cs typeface="Times New Roman" panose="02020603050405020304" pitchFamily="18" charset="0"/>
              </a:rPr>
              <a:t>Требования к информации, размещаемой на Единой цифровой платформе в сфере занятости и трудовых отношений «Работа в России» ( приказ Федеральной службы по труду и занятости от 8 июля 2022 г. N 173)</a:t>
            </a:r>
          </a:p>
          <a:p>
            <a:r>
              <a:rPr lang="ru-RU" dirty="0">
                <a:latin typeface="Times New Roman" panose="02020603050405020304" pitchFamily="18" charset="0"/>
                <a:cs typeface="Times New Roman" panose="02020603050405020304" pitchFamily="18" charset="0"/>
              </a:rPr>
              <a:t>Порядок проведения оценки информации, размещаемой на Единой цифровой платформе в сфере занятости и трудовых отношений «Работа в России» (приказ Федеральной службы по труду и занятости от 8 июля 2022 г. N 173)</a:t>
            </a:r>
          </a:p>
          <a:p>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
        <p:nvSpPr>
          <p:cNvPr id="4" name="Нижний колонтитул 3"/>
          <p:cNvSpPr>
            <a:spLocks noGrp="1"/>
          </p:cNvSpPr>
          <p:nvPr>
            <p:ph type="ftr" sz="quarter" idx="11"/>
          </p:nvPr>
        </p:nvSpPr>
        <p:spPr/>
        <p:txBody>
          <a:bodyPr/>
          <a:lstStyle/>
          <a:p>
            <a:r>
              <a:rPr lang="ru-RU" smtClean="0"/>
              <a:t>Абакан, 06.05.2023</a:t>
            </a:r>
            <a:endParaRPr lang="ru-RU"/>
          </a:p>
        </p:txBody>
      </p:sp>
      <p:sp>
        <p:nvSpPr>
          <p:cNvPr id="5" name="Заголовок 4"/>
          <p:cNvSpPr>
            <a:spLocks noGrp="1"/>
          </p:cNvSpPr>
          <p:nvPr>
            <p:ph type="title"/>
          </p:nvPr>
        </p:nvSpPr>
        <p:spPr>
          <a:xfrm>
            <a:off x="457200" y="274638"/>
            <a:ext cx="8229600" cy="994122"/>
          </a:xfrm>
        </p:spPr>
        <p:txBody>
          <a:bodyPr>
            <a:normAutofit/>
          </a:bodyPr>
          <a:lstStyle/>
          <a:p>
            <a:pPr algn="ctr"/>
            <a:r>
              <a:rPr lang="ru-RU" sz="3100" b="0" dirty="0">
                <a:effectLst/>
                <a:latin typeface="Times New Roman" panose="02020603050405020304" pitchFamily="18" charset="0"/>
                <a:cs typeface="Times New Roman" panose="02020603050405020304" pitchFamily="18" charset="0"/>
              </a:rPr>
              <a:t>Кадровый документооборот</a:t>
            </a: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121</a:t>
            </a:fld>
            <a:endParaRPr lang="ru-RU"/>
          </a:p>
        </p:txBody>
      </p:sp>
    </p:spTree>
    <p:extLst>
      <p:ext uri="{BB962C8B-B14F-4D97-AF65-F5344CB8AC3E}">
        <p14:creationId xmlns:p14="http://schemas.microsoft.com/office/powerpoint/2010/main" val="152743433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484784"/>
            <a:ext cx="8229600" cy="4824536"/>
          </a:xfrm>
        </p:spPr>
        <p:txBody>
          <a:bodyPr>
            <a:normAutofit fontScale="62500" lnSpcReduction="20000"/>
          </a:bodyPr>
          <a:lstStyle/>
          <a:p>
            <a:r>
              <a:rPr lang="ru-RU" dirty="0">
                <a:latin typeface="Times New Roman" panose="02020603050405020304" pitchFamily="18" charset="0"/>
                <a:cs typeface="Times New Roman" panose="02020603050405020304" pitchFamily="18" charset="0"/>
              </a:rPr>
              <a:t>С 1 марта 2023 года предлагается утвердить единые требования к составу и форматам электронных документов, связанных с работой</a:t>
            </a:r>
            <a:br>
              <a:rPr lang="ru-RU"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Проект Приказа Минтруда России "Об утверждении Единых требований к составу и формату электронных документов, связанных с работой"</a:t>
            </a:r>
          </a:p>
          <a:p>
            <a:r>
              <a:rPr lang="ru-RU" dirty="0">
                <a:latin typeface="Times New Roman" panose="02020603050405020304" pitchFamily="18" charset="0"/>
                <a:cs typeface="Times New Roman" panose="02020603050405020304" pitchFamily="18" charset="0"/>
              </a:rPr>
              <a:t>Проектом устанавливаются:</a:t>
            </a:r>
          </a:p>
          <a:p>
            <a:r>
              <a:rPr lang="ru-RU" dirty="0">
                <a:latin typeface="Times New Roman" panose="02020603050405020304" pitchFamily="18" charset="0"/>
                <a:cs typeface="Times New Roman" panose="02020603050405020304" pitchFamily="18" charset="0"/>
              </a:rPr>
              <a:t>перечень структурных элементов и XML схема описания электронного документа, связанного с работой;</a:t>
            </a:r>
          </a:p>
          <a:p>
            <a:r>
              <a:rPr lang="ru-RU" dirty="0">
                <a:latin typeface="Times New Roman" panose="02020603050405020304" pitchFamily="18" charset="0"/>
                <a:cs typeface="Times New Roman" panose="02020603050405020304" pitchFamily="18" charset="0"/>
              </a:rPr>
              <a:t>перечень структурных элементов описания транспортного контейнера и его XML схема;</a:t>
            </a:r>
          </a:p>
          <a:p>
            <a:r>
              <a:rPr lang="ru-RU" dirty="0">
                <a:latin typeface="Times New Roman" panose="02020603050405020304" pitchFamily="18" charset="0"/>
                <a:cs typeface="Times New Roman" panose="02020603050405020304" pitchFamily="18" charset="0"/>
              </a:rPr>
              <a:t>справочник основных видов электронных документов, связанных с работой.</a:t>
            </a:r>
          </a:p>
          <a:p>
            <a:r>
              <a:rPr lang="ru-RU" dirty="0">
                <a:latin typeface="Times New Roman" panose="02020603050405020304" pitchFamily="18" charset="0"/>
                <a:cs typeface="Times New Roman" panose="02020603050405020304" pitchFamily="18" charset="0"/>
              </a:rPr>
              <a:t>Предполагается, что реализация единых требований позволит обеспечить возможность передачи электронных документов, связанных с работой, из информационной системы работодателя в иные информационные системы, посредством которых предусмотрена возможность осуществления электронного документооборота в сфере трудовых отношений, а также предоставление в единообразном формате электронных документов, связанных с работой, в контрольно-надзорные и иные органы.</a:t>
            </a:r>
          </a:p>
          <a:p>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
        <p:nvSpPr>
          <p:cNvPr id="4" name="Нижний колонтитул 3"/>
          <p:cNvSpPr>
            <a:spLocks noGrp="1"/>
          </p:cNvSpPr>
          <p:nvPr>
            <p:ph type="ftr" sz="quarter" idx="11"/>
          </p:nvPr>
        </p:nvSpPr>
        <p:spPr/>
        <p:txBody>
          <a:bodyPr/>
          <a:lstStyle/>
          <a:p>
            <a:r>
              <a:rPr lang="ru-RU" smtClean="0"/>
              <a:t>Абакан, 06.05.2023</a:t>
            </a:r>
            <a:endParaRPr lang="ru-RU"/>
          </a:p>
        </p:txBody>
      </p:sp>
      <p:sp>
        <p:nvSpPr>
          <p:cNvPr id="5" name="Заголовок 4"/>
          <p:cNvSpPr>
            <a:spLocks noGrp="1"/>
          </p:cNvSpPr>
          <p:nvPr>
            <p:ph type="title"/>
          </p:nvPr>
        </p:nvSpPr>
        <p:spPr>
          <a:xfrm>
            <a:off x="457200" y="274638"/>
            <a:ext cx="8229600" cy="994122"/>
          </a:xfrm>
        </p:spPr>
        <p:txBody>
          <a:bodyPr>
            <a:normAutofit/>
          </a:bodyPr>
          <a:lstStyle/>
          <a:p>
            <a:pPr algn="ctr"/>
            <a:r>
              <a:rPr lang="ru-RU" sz="3100" b="0" dirty="0">
                <a:effectLst/>
                <a:latin typeface="Times New Roman" panose="02020603050405020304" pitchFamily="18" charset="0"/>
                <a:cs typeface="Times New Roman" panose="02020603050405020304" pitchFamily="18" charset="0"/>
              </a:rPr>
              <a:t>Кадровый документооборот</a:t>
            </a: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122</a:t>
            </a:fld>
            <a:endParaRPr lang="ru-RU"/>
          </a:p>
        </p:txBody>
      </p:sp>
    </p:spTree>
    <p:extLst>
      <p:ext uri="{BB962C8B-B14F-4D97-AF65-F5344CB8AC3E}">
        <p14:creationId xmlns:p14="http://schemas.microsoft.com/office/powerpoint/2010/main" val="640853702"/>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484784"/>
            <a:ext cx="8229600" cy="4824536"/>
          </a:xfrm>
        </p:spPr>
        <p:txBody>
          <a:bodyPr>
            <a:normAutofit fontScale="77500" lnSpcReduction="20000"/>
          </a:bodyPr>
          <a:lstStyle/>
          <a:p>
            <a:r>
              <a:rPr lang="ru-RU" dirty="0">
                <a:latin typeface="Times New Roman" panose="02020603050405020304" pitchFamily="18" charset="0"/>
                <a:cs typeface="Times New Roman" panose="02020603050405020304" pitchFamily="18" charset="0"/>
              </a:rPr>
              <a:t>Проект Постановления Правительства О проведении эксперимента  по использованию электронных документов, связанных с осуществлением кадровой работы  в федеральных органах исполнительной власти.</a:t>
            </a:r>
          </a:p>
          <a:p>
            <a:r>
              <a:rPr lang="ru-RU" dirty="0">
                <a:latin typeface="Times New Roman" panose="02020603050405020304" pitchFamily="18" charset="0"/>
                <a:cs typeface="Times New Roman" panose="02020603050405020304" pitchFamily="18" charset="0"/>
              </a:rPr>
              <a:t>Эксперимент проводится в период с 1 апреля   по 1 октября 2023 г.</a:t>
            </a:r>
          </a:p>
          <a:p>
            <a:r>
              <a:rPr lang="ru-RU" dirty="0">
                <a:latin typeface="Times New Roman" panose="02020603050405020304" pitchFamily="18" charset="0"/>
                <a:cs typeface="Times New Roman" panose="02020603050405020304" pitchFamily="18" charset="0"/>
              </a:rPr>
              <a:t>Задачами эксперимента являются:</a:t>
            </a:r>
          </a:p>
          <a:p>
            <a:r>
              <a:rPr lang="ru-RU" dirty="0">
                <a:latin typeface="Times New Roman" panose="02020603050405020304" pitchFamily="18" charset="0"/>
                <a:cs typeface="Times New Roman" panose="02020603050405020304" pitchFamily="18" charset="0"/>
              </a:rPr>
              <a:t>а) апробация федеральными органами – участниками эксперимента технологий создания, подписания, использования и хранения электронных кадровых документов;</a:t>
            </a:r>
          </a:p>
          <a:p>
            <a:r>
              <a:rPr lang="ru-RU" dirty="0">
                <a:latin typeface="Times New Roman" panose="02020603050405020304" pitchFamily="18" charset="0"/>
                <a:cs typeface="Times New Roman" panose="02020603050405020304" pitchFamily="18" charset="0"/>
              </a:rPr>
              <a:t>б) подготовка предложений по доработке сервисов единой системы, обеспечивающих создание, подписание, использование и хранение электронных кадровых документов с учетом результатов эксперимента;</a:t>
            </a:r>
          </a:p>
          <a:p>
            <a:r>
              <a:rPr lang="ru-RU" dirty="0">
                <a:latin typeface="Times New Roman" panose="02020603050405020304" pitchFamily="18" charset="0"/>
                <a:cs typeface="Times New Roman" panose="02020603050405020304" pitchFamily="18" charset="0"/>
              </a:rPr>
              <a:t>в) определение сроков внедрения электронного кадрового документооборота в государственных органах с учетом результатов эксперимента. </a:t>
            </a:r>
          </a:p>
          <a:p>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
        <p:nvSpPr>
          <p:cNvPr id="4" name="Нижний колонтитул 3"/>
          <p:cNvSpPr>
            <a:spLocks noGrp="1"/>
          </p:cNvSpPr>
          <p:nvPr>
            <p:ph type="ftr" sz="quarter" idx="11"/>
          </p:nvPr>
        </p:nvSpPr>
        <p:spPr/>
        <p:txBody>
          <a:bodyPr/>
          <a:lstStyle/>
          <a:p>
            <a:r>
              <a:rPr lang="ru-RU" smtClean="0"/>
              <a:t>Абакан, 06.05.2023</a:t>
            </a:r>
            <a:endParaRPr lang="ru-RU"/>
          </a:p>
        </p:txBody>
      </p:sp>
      <p:sp>
        <p:nvSpPr>
          <p:cNvPr id="5" name="Заголовок 4"/>
          <p:cNvSpPr>
            <a:spLocks noGrp="1"/>
          </p:cNvSpPr>
          <p:nvPr>
            <p:ph type="title"/>
          </p:nvPr>
        </p:nvSpPr>
        <p:spPr>
          <a:xfrm>
            <a:off x="457200" y="274638"/>
            <a:ext cx="8229600" cy="994122"/>
          </a:xfrm>
        </p:spPr>
        <p:txBody>
          <a:bodyPr>
            <a:normAutofit/>
          </a:bodyPr>
          <a:lstStyle/>
          <a:p>
            <a:pPr algn="ctr"/>
            <a:r>
              <a:rPr lang="ru-RU" sz="3100" b="0" dirty="0">
                <a:effectLst/>
                <a:latin typeface="Times New Roman" panose="02020603050405020304" pitchFamily="18" charset="0"/>
                <a:cs typeface="Times New Roman" panose="02020603050405020304" pitchFamily="18" charset="0"/>
              </a:rPr>
              <a:t>Кадровый документооборот</a:t>
            </a: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123</a:t>
            </a:fld>
            <a:endParaRPr lang="ru-RU"/>
          </a:p>
        </p:txBody>
      </p:sp>
    </p:spTree>
    <p:extLst>
      <p:ext uri="{BB962C8B-B14F-4D97-AF65-F5344CB8AC3E}">
        <p14:creationId xmlns:p14="http://schemas.microsoft.com/office/powerpoint/2010/main" val="3346087663"/>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484784"/>
            <a:ext cx="8229600" cy="4824536"/>
          </a:xfrm>
        </p:spPr>
        <p:txBody>
          <a:bodyPr>
            <a:normAutofit fontScale="62500" lnSpcReduction="20000"/>
          </a:bodyPr>
          <a:lstStyle/>
          <a:p>
            <a:pPr marL="109728" indent="0">
              <a:buNone/>
            </a:pPr>
            <a:r>
              <a:rPr lang="ru-RU" dirty="0">
                <a:latin typeface="Times New Roman" panose="02020603050405020304" pitchFamily="18" charset="0"/>
                <a:cs typeface="Times New Roman" panose="02020603050405020304" pitchFamily="18" charset="0"/>
              </a:rPr>
              <a:t>Проще сказать какие нельзя вести только в электронном виде. При этом КЭДО нельзя применять при оформлении (ч. 3 ст. 22.1 ТК РФ):</a:t>
            </a:r>
          </a:p>
          <a:p>
            <a:r>
              <a:rPr lang="ru-RU" dirty="0">
                <a:latin typeface="Times New Roman" panose="02020603050405020304" pitchFamily="18" charset="0"/>
                <a:cs typeface="Times New Roman" panose="02020603050405020304" pitchFamily="18" charset="0"/>
              </a:rPr>
              <a:t>	трудовых книжек;</a:t>
            </a:r>
          </a:p>
          <a:p>
            <a:r>
              <a:rPr lang="ru-RU" dirty="0">
                <a:latin typeface="Times New Roman" panose="02020603050405020304" pitchFamily="18" charset="0"/>
                <a:cs typeface="Times New Roman" panose="02020603050405020304" pitchFamily="18" charset="0"/>
              </a:rPr>
              <a:t>	сведений о трудовой деятельности работников, формируемых в электронном виде;</a:t>
            </a:r>
          </a:p>
          <a:p>
            <a:r>
              <a:rPr lang="ru-RU" dirty="0">
                <a:latin typeface="Times New Roman" panose="02020603050405020304" pitchFamily="18" charset="0"/>
                <a:cs typeface="Times New Roman" panose="02020603050405020304" pitchFamily="18" charset="0"/>
              </a:rPr>
              <a:t>	акта о несчастном случае на производстве (по формам Н-1 и Н-1ПС, утв. постановлением Минтруда России от 24.10.2002 № 73);</a:t>
            </a:r>
          </a:p>
          <a:p>
            <a:r>
              <a:rPr lang="ru-RU" dirty="0">
                <a:latin typeface="Times New Roman" panose="02020603050405020304" pitchFamily="18" charset="0"/>
                <a:cs typeface="Times New Roman" panose="02020603050405020304" pitchFamily="18" charset="0"/>
              </a:rPr>
              <a:t>	приказа (распоряжения) об увольнении работника (может составляться по унифицированным формам № Т-8 или Т-8а, утв. Постановлением Госкомстата России от 05.01.2004 № 1, или по форме, самостоятельно разработанной и утвержденной работодателем);</a:t>
            </a:r>
          </a:p>
          <a:p>
            <a:r>
              <a:rPr lang="ru-RU" dirty="0">
                <a:latin typeface="Times New Roman" panose="02020603050405020304" pitchFamily="18" charset="0"/>
                <a:cs typeface="Times New Roman" panose="02020603050405020304" pitchFamily="18" charset="0"/>
              </a:rPr>
              <a:t>	документов, подтверждающих прохождение работником инструктажей по охране труда (в т. ч. тех, которые лично подписываются работником).</a:t>
            </a:r>
          </a:p>
          <a:p>
            <a:pPr marL="109728" indent="0">
              <a:buNone/>
            </a:pPr>
            <a:r>
              <a:rPr lang="ru-RU" dirty="0" smtClean="0">
                <a:latin typeface="Times New Roman" panose="02020603050405020304" pitchFamily="18" charset="0"/>
                <a:cs typeface="Times New Roman" panose="02020603050405020304" pitchFamily="18" charset="0"/>
              </a:rPr>
              <a:t>Указанные выше виды документов либо дублируются на бумаге, либо издаются на бумаге.</a:t>
            </a:r>
          </a:p>
          <a:p>
            <a:pPr marL="109728" indent="0">
              <a:buNone/>
            </a:pPr>
            <a:r>
              <a:rPr lang="ru-RU" dirty="0">
                <a:latin typeface="Times New Roman" panose="02020603050405020304" pitchFamily="18" charset="0"/>
                <a:cs typeface="Times New Roman" panose="02020603050405020304" pitchFamily="18" charset="0"/>
              </a:rPr>
              <a:t>Под электронным документооборотом в сфере трудовых отношений (далее - электронный документооборот) понимается создание, подписание, использование и хранение работодателем, работником или лицом, поступающим на работу, документов, связанных с работой, оформленных в электронном виде без дублирования на бумажном носителе (далее - электронные документы).</a:t>
            </a:r>
          </a:p>
          <a:p>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
        <p:nvSpPr>
          <p:cNvPr id="4" name="Нижний колонтитул 3"/>
          <p:cNvSpPr>
            <a:spLocks noGrp="1"/>
          </p:cNvSpPr>
          <p:nvPr>
            <p:ph type="ftr" sz="quarter" idx="11"/>
          </p:nvPr>
        </p:nvSpPr>
        <p:spPr/>
        <p:txBody>
          <a:bodyPr/>
          <a:lstStyle/>
          <a:p>
            <a:r>
              <a:rPr lang="ru-RU" smtClean="0"/>
              <a:t>Абакан, 06.05.2023</a:t>
            </a:r>
            <a:endParaRPr lang="ru-RU"/>
          </a:p>
        </p:txBody>
      </p:sp>
      <p:sp>
        <p:nvSpPr>
          <p:cNvPr id="5" name="Заголовок 4"/>
          <p:cNvSpPr>
            <a:spLocks noGrp="1"/>
          </p:cNvSpPr>
          <p:nvPr>
            <p:ph type="title"/>
          </p:nvPr>
        </p:nvSpPr>
        <p:spPr>
          <a:xfrm>
            <a:off x="457200" y="274638"/>
            <a:ext cx="8229600" cy="994122"/>
          </a:xfrm>
        </p:spPr>
        <p:txBody>
          <a:bodyPr>
            <a:normAutofit fontScale="90000"/>
          </a:bodyPr>
          <a:lstStyle/>
          <a:p>
            <a:pPr algn="ctr"/>
            <a:r>
              <a:rPr lang="ru-RU" sz="3100" b="0" dirty="0">
                <a:effectLst/>
                <a:latin typeface="Times New Roman" panose="02020603050405020304" pitchFamily="18" charset="0"/>
                <a:cs typeface="Times New Roman" panose="02020603050405020304" pitchFamily="18" charset="0"/>
              </a:rPr>
              <a:t>Кадровые документы в электронном виде (виды кадровых докум, допускаемых к ведению и хранению в эл.виде). </a:t>
            </a: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124</a:t>
            </a:fld>
            <a:endParaRPr lang="ru-RU"/>
          </a:p>
        </p:txBody>
      </p:sp>
    </p:spTree>
    <p:extLst>
      <p:ext uri="{BB962C8B-B14F-4D97-AF65-F5344CB8AC3E}">
        <p14:creationId xmlns:p14="http://schemas.microsoft.com/office/powerpoint/2010/main" val="1281192330"/>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484784"/>
            <a:ext cx="8229600" cy="4824536"/>
          </a:xfrm>
        </p:spPr>
        <p:txBody>
          <a:bodyPr>
            <a:normAutofit fontScale="77500" lnSpcReduction="20000"/>
          </a:bodyPr>
          <a:lstStyle/>
          <a:p>
            <a:r>
              <a:rPr lang="ru-RU" dirty="0">
                <a:latin typeface="Times New Roman" panose="02020603050405020304" pitchFamily="18" charset="0"/>
                <a:cs typeface="Times New Roman" panose="02020603050405020304" pitchFamily="18" charset="0"/>
              </a:rPr>
              <a:t>Документы по заработной плате не являются кадровыми документами, а первичными учетными документами бухгалтерского учета. </a:t>
            </a:r>
          </a:p>
          <a:p>
            <a:r>
              <a:rPr lang="ru-RU" dirty="0">
                <a:latin typeface="Times New Roman" panose="02020603050405020304" pitchFamily="18" charset="0"/>
                <a:cs typeface="Times New Roman" panose="02020603050405020304" pitchFamily="18" charset="0"/>
              </a:rPr>
              <a:t>Первичные учетные документы (к которым относятся лицевые счета формы № Т-54) составляются на бумажном носителе и (или) в виде электронного документа, подписанного электронной подписью (ч. 5 ст. 9 Федерального закона от 06.12.2011 № 402-ФЗ "О бухгалтерском учете", далее - Закон № 402-ФЗ). </a:t>
            </a:r>
          </a:p>
          <a:p>
            <a:r>
              <a:rPr lang="ru-RU" dirty="0">
                <a:latin typeface="Times New Roman" panose="02020603050405020304" pitchFamily="18" charset="0"/>
                <a:cs typeface="Times New Roman" panose="02020603050405020304" pitchFamily="18" charset="0"/>
              </a:rPr>
              <a:t>В случае, если законодательством РФ или договором предусмотрено представление первичного учетного документа другому лицу или в государственный орган на бумажном носителе, экономический субъект обязан по требованию другого лица или государственного органа за свой счет изготавливать на бумажном носителе копии первичного учетного документа, составленного в виде электронного документа (ч. 6 ст. 9 Закона № 402-ФЗ).</a:t>
            </a:r>
          </a:p>
          <a:p>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
        <p:nvSpPr>
          <p:cNvPr id="4" name="Нижний колонтитул 3"/>
          <p:cNvSpPr>
            <a:spLocks noGrp="1"/>
          </p:cNvSpPr>
          <p:nvPr>
            <p:ph type="ftr" sz="quarter" idx="11"/>
          </p:nvPr>
        </p:nvSpPr>
        <p:spPr/>
        <p:txBody>
          <a:bodyPr/>
          <a:lstStyle/>
          <a:p>
            <a:r>
              <a:rPr lang="ru-RU" smtClean="0"/>
              <a:t>Абакан, 06.05.2023</a:t>
            </a:r>
            <a:endParaRPr lang="ru-RU"/>
          </a:p>
        </p:txBody>
      </p:sp>
      <p:sp>
        <p:nvSpPr>
          <p:cNvPr id="5" name="Заголовок 4"/>
          <p:cNvSpPr>
            <a:spLocks noGrp="1"/>
          </p:cNvSpPr>
          <p:nvPr>
            <p:ph type="title"/>
          </p:nvPr>
        </p:nvSpPr>
        <p:spPr>
          <a:xfrm>
            <a:off x="457200" y="274638"/>
            <a:ext cx="8229600" cy="994122"/>
          </a:xfrm>
        </p:spPr>
        <p:txBody>
          <a:bodyPr>
            <a:normAutofit fontScale="90000"/>
          </a:bodyPr>
          <a:lstStyle/>
          <a:p>
            <a:pPr algn="ctr"/>
            <a:r>
              <a:rPr lang="ru-RU" sz="3100" b="0" dirty="0">
                <a:effectLst/>
                <a:latin typeface="Times New Roman" panose="02020603050405020304" pitchFamily="18" charset="0"/>
                <a:cs typeface="Times New Roman" panose="02020603050405020304" pitchFamily="18" charset="0"/>
              </a:rPr>
              <a:t>Документы по зарплате можно хранить в эл.виде или обязательно распечатывать на бумагу?</a:t>
            </a: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125</a:t>
            </a:fld>
            <a:endParaRPr lang="ru-RU"/>
          </a:p>
        </p:txBody>
      </p:sp>
    </p:spTree>
    <p:extLst>
      <p:ext uri="{BB962C8B-B14F-4D97-AF65-F5344CB8AC3E}">
        <p14:creationId xmlns:p14="http://schemas.microsoft.com/office/powerpoint/2010/main" val="301620400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484784"/>
            <a:ext cx="8229600" cy="4824536"/>
          </a:xfrm>
        </p:spPr>
        <p:txBody>
          <a:bodyPr>
            <a:normAutofit fontScale="70000" lnSpcReduction="20000"/>
          </a:bodyPr>
          <a:lstStyle/>
          <a:p>
            <a:r>
              <a:rPr lang="ru-RU" dirty="0">
                <a:latin typeface="Times New Roman" panose="02020603050405020304" pitchFamily="18" charset="0"/>
                <a:cs typeface="Times New Roman" panose="02020603050405020304" pitchFamily="18" charset="0"/>
              </a:rPr>
              <a:t>Для налогового учета первичные документы также могут быть составлены как на бумажных носителях, так и в электронной форме (п. 1 ст. 252). При этом налогоплательщики обязаны в течение четырех лет обеспечивать сохранность данных бухгалтерского и налогового учета и других документов, необходимых для исчисления и уплаты налогов, в том числе документов, подтверждающих получение доходов, осуществление расходов, а также уплату (удержание) налогов, если иное не предусмотрено НК РФ (</a:t>
            </a:r>
            <a:r>
              <a:rPr lang="ru-RU" dirty="0" err="1">
                <a:latin typeface="Times New Roman" panose="02020603050405020304" pitchFamily="18" charset="0"/>
                <a:cs typeface="Times New Roman" panose="02020603050405020304" pitchFamily="18" charset="0"/>
              </a:rPr>
              <a:t>пп</a:t>
            </a:r>
            <a:r>
              <a:rPr lang="ru-RU" dirty="0">
                <a:latin typeface="Times New Roman" panose="02020603050405020304" pitchFamily="18" charset="0"/>
                <a:cs typeface="Times New Roman" panose="02020603050405020304" pitchFamily="18" charset="0"/>
              </a:rPr>
              <a:t>. 8 п. 1 ст. 23 НК РФ).</a:t>
            </a:r>
          </a:p>
          <a:p>
            <a:r>
              <a:rPr lang="ru-RU" dirty="0">
                <a:latin typeface="Times New Roman" panose="02020603050405020304" pitchFamily="18" charset="0"/>
                <a:cs typeface="Times New Roman" panose="02020603050405020304" pitchFamily="18" charset="0"/>
              </a:rPr>
              <a:t>Таким образом, организация вправе составлять документы как в бумажном виде, так и в электронной форме, соответственно, нужно хранить их в том виде, в котором они составлены. Хранить в электронном виде можно только документы, изначально составленные и (или) поступившие в электронном виде (письмо Банка России от 20.04.2015 № 18-1-1-7/693). Главное при этом, чтобы они были подписаны электронной подписью в соответствии с Федеральным законом от 06.04.2011 № 63-ФЗ (письмо Минфина России от 22.08.2012 № 03-02-07/1-202). При этом распечатывать их и хранить на бумажном носителе не нужно (письмо Минфина России от 13.01.2016 № 03-03-06/1/259).</a:t>
            </a:r>
          </a:p>
          <a:p>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
        <p:nvSpPr>
          <p:cNvPr id="4" name="Нижний колонтитул 3"/>
          <p:cNvSpPr>
            <a:spLocks noGrp="1"/>
          </p:cNvSpPr>
          <p:nvPr>
            <p:ph type="ftr" sz="quarter" idx="11"/>
          </p:nvPr>
        </p:nvSpPr>
        <p:spPr/>
        <p:txBody>
          <a:bodyPr/>
          <a:lstStyle/>
          <a:p>
            <a:r>
              <a:rPr lang="ru-RU" smtClean="0"/>
              <a:t>Абакан, 06.05.2023</a:t>
            </a:r>
            <a:endParaRPr lang="ru-RU"/>
          </a:p>
        </p:txBody>
      </p:sp>
      <p:sp>
        <p:nvSpPr>
          <p:cNvPr id="5" name="Заголовок 4"/>
          <p:cNvSpPr>
            <a:spLocks noGrp="1"/>
          </p:cNvSpPr>
          <p:nvPr>
            <p:ph type="title"/>
          </p:nvPr>
        </p:nvSpPr>
        <p:spPr>
          <a:xfrm>
            <a:off x="457200" y="274638"/>
            <a:ext cx="8229600" cy="994122"/>
          </a:xfrm>
        </p:spPr>
        <p:txBody>
          <a:bodyPr>
            <a:normAutofit fontScale="90000"/>
          </a:bodyPr>
          <a:lstStyle/>
          <a:p>
            <a:pPr algn="ctr"/>
            <a:r>
              <a:rPr lang="ru-RU" sz="3100" b="0" dirty="0">
                <a:effectLst/>
                <a:latin typeface="Times New Roman" panose="02020603050405020304" pitchFamily="18" charset="0"/>
                <a:cs typeface="Times New Roman" panose="02020603050405020304" pitchFamily="18" charset="0"/>
              </a:rPr>
              <a:t>Документы по зарплате можно хранить в эл.виде или обязательно распечатывать на бумагу?</a:t>
            </a: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126</a:t>
            </a:fld>
            <a:endParaRPr lang="ru-RU"/>
          </a:p>
        </p:txBody>
      </p:sp>
    </p:spTree>
    <p:extLst>
      <p:ext uri="{BB962C8B-B14F-4D97-AF65-F5344CB8AC3E}">
        <p14:creationId xmlns:p14="http://schemas.microsoft.com/office/powerpoint/2010/main" val="41119140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484784"/>
            <a:ext cx="8229600" cy="4824536"/>
          </a:xfrm>
        </p:spPr>
        <p:txBody>
          <a:bodyPr>
            <a:normAutofit fontScale="62500" lnSpcReduction="20000"/>
          </a:bodyPr>
          <a:lstStyle/>
          <a:p>
            <a:r>
              <a:rPr lang="ru-RU" dirty="0">
                <a:latin typeface="Times New Roman" panose="02020603050405020304" pitchFamily="18" charset="0"/>
                <a:cs typeface="Times New Roman" panose="02020603050405020304" pitchFamily="18" charset="0"/>
              </a:rPr>
              <a:t>Ведение бухгалтерского учета и хранение документов бухгалтерского учета организуются руководителем экономического субъекта (п. 1 ст. 7 Закона № 402-ФЗ). Экономический субъект должен обеспечить безопасные условия хранения документов бухгалтерского и налогового учета и их защиту от изменений (п. 3 ст. 29 Закона № 402-ФЗ, ст. 314 НК РФ, письмо Минфина России от 26.12.2017 № 07-01-09/86857). </a:t>
            </a:r>
          </a:p>
          <a:p>
            <a:r>
              <a:rPr lang="ru-RU" dirty="0">
                <a:latin typeface="Times New Roman" panose="02020603050405020304" pitchFamily="18" charset="0"/>
                <a:cs typeface="Times New Roman" panose="02020603050405020304" pitchFamily="18" charset="0"/>
              </a:rPr>
              <a:t>Сроки хранения электронных документов устанавливаются в том же порядке, что и для документации, формируемой на бумажных носителях.</a:t>
            </a:r>
          </a:p>
          <a:p>
            <a:r>
              <a:rPr lang="ru-RU" dirty="0">
                <a:latin typeface="Times New Roman" panose="02020603050405020304" pitchFamily="18" charset="0"/>
                <a:cs typeface="Times New Roman" panose="02020603050405020304" pitchFamily="18" charset="0"/>
              </a:rPr>
              <a:t>Срок хранения  определяется п. 4.2 «Учет оплаты труда»  раздела IV «Учет и отчетность»  Перечня 2019 года:</a:t>
            </a:r>
          </a:p>
          <a:p>
            <a:r>
              <a:rPr lang="ru-RU" dirty="0">
                <a:latin typeface="Times New Roman" panose="02020603050405020304" pitchFamily="18" charset="0"/>
                <a:cs typeface="Times New Roman" panose="02020603050405020304" pitchFamily="18" charset="0"/>
              </a:rPr>
              <a:t>ст. 295 - документы о получении з/п - 6 лет (это когда у работников есть лицевые счета);</a:t>
            </a:r>
          </a:p>
          <a:p>
            <a:r>
              <a:rPr lang="ru-RU" dirty="0">
                <a:latin typeface="Times New Roman" panose="02020603050405020304" pitchFamily="18" charset="0"/>
                <a:cs typeface="Times New Roman" panose="02020603050405020304" pitchFamily="18" charset="0"/>
              </a:rPr>
              <a:t>ст. 296 - лицевые счета работников: 75 лет – документы, по которым делопроизводство закончено до конца 2002 г.; 50 лет – если оно закончено после 01.01.2003.</a:t>
            </a:r>
          </a:p>
          <a:p>
            <a:r>
              <a:rPr lang="ru-RU" dirty="0">
                <a:latin typeface="Times New Roman" panose="02020603050405020304" pitchFamily="18" charset="0"/>
                <a:cs typeface="Times New Roman" panose="02020603050405020304" pitchFamily="18" charset="0"/>
              </a:rPr>
              <a:t>Конкретный порядок хранения первичных учетных документов (в том числе лицевых счетов формы № Т-54) в электронном виде организация устанавливает самостоятельно (письмо Минфина России от 27.05.2022 N 02-07-10/50875), его целесообразно закрепить в учетной политике организации (ст. 8 Закона № 402-ФЗ, п. 4 ПБУ 1/2008 "Учетная политика организации").</a:t>
            </a:r>
          </a:p>
          <a:p>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
        <p:nvSpPr>
          <p:cNvPr id="4" name="Нижний колонтитул 3"/>
          <p:cNvSpPr>
            <a:spLocks noGrp="1"/>
          </p:cNvSpPr>
          <p:nvPr>
            <p:ph type="ftr" sz="quarter" idx="11"/>
          </p:nvPr>
        </p:nvSpPr>
        <p:spPr/>
        <p:txBody>
          <a:bodyPr/>
          <a:lstStyle/>
          <a:p>
            <a:r>
              <a:rPr lang="ru-RU" smtClean="0"/>
              <a:t>Абакан, 06.05.2023</a:t>
            </a:r>
            <a:endParaRPr lang="ru-RU"/>
          </a:p>
        </p:txBody>
      </p:sp>
      <p:sp>
        <p:nvSpPr>
          <p:cNvPr id="5" name="Заголовок 4"/>
          <p:cNvSpPr>
            <a:spLocks noGrp="1"/>
          </p:cNvSpPr>
          <p:nvPr>
            <p:ph type="title"/>
          </p:nvPr>
        </p:nvSpPr>
        <p:spPr>
          <a:xfrm>
            <a:off x="457200" y="274638"/>
            <a:ext cx="8229600" cy="994122"/>
          </a:xfrm>
        </p:spPr>
        <p:txBody>
          <a:bodyPr>
            <a:normAutofit fontScale="90000"/>
          </a:bodyPr>
          <a:lstStyle/>
          <a:p>
            <a:pPr algn="ctr"/>
            <a:r>
              <a:rPr lang="ru-RU" sz="3100" b="0" dirty="0">
                <a:effectLst/>
                <a:latin typeface="Times New Roman" panose="02020603050405020304" pitchFamily="18" charset="0"/>
                <a:cs typeface="Times New Roman" panose="02020603050405020304" pitchFamily="18" charset="0"/>
              </a:rPr>
              <a:t>Документы по зарплате можно хранить в эл.виде или обязательно распечатывать на бумагу?</a:t>
            </a: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127</a:t>
            </a:fld>
            <a:endParaRPr lang="ru-RU"/>
          </a:p>
        </p:txBody>
      </p:sp>
    </p:spTree>
    <p:extLst>
      <p:ext uri="{BB962C8B-B14F-4D97-AF65-F5344CB8AC3E}">
        <p14:creationId xmlns:p14="http://schemas.microsoft.com/office/powerpoint/2010/main" val="339113419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ижний колонтитул 1"/>
          <p:cNvSpPr>
            <a:spLocks noGrp="1"/>
          </p:cNvSpPr>
          <p:nvPr>
            <p:ph type="ftr" sz="quarter" idx="11"/>
          </p:nvPr>
        </p:nvSpPr>
        <p:spPr/>
        <p:txBody>
          <a:bodyPr/>
          <a:lstStyle/>
          <a:p>
            <a:r>
              <a:rPr lang="ru-RU" smtClean="0"/>
              <a:t>Абакан, 06.05.2023</a:t>
            </a:r>
            <a:endParaRPr lang="ru-RU"/>
          </a:p>
        </p:txBody>
      </p:sp>
      <p:sp>
        <p:nvSpPr>
          <p:cNvPr id="3" name="Номер слайда 2"/>
          <p:cNvSpPr>
            <a:spLocks noGrp="1"/>
          </p:cNvSpPr>
          <p:nvPr>
            <p:ph type="sldNum" sz="quarter" idx="12"/>
          </p:nvPr>
        </p:nvSpPr>
        <p:spPr/>
        <p:txBody>
          <a:bodyPr/>
          <a:lstStyle/>
          <a:p>
            <a:fld id="{117B7F7D-79EA-4AFD-8F93-1B2C33CB4F9F}" type="slidenum">
              <a:rPr lang="ru-RU" smtClean="0"/>
              <a:t>128</a:t>
            </a:fld>
            <a:endParaRPr lang="ru-RU"/>
          </a:p>
        </p:txBody>
      </p:sp>
      <p:sp>
        <p:nvSpPr>
          <p:cNvPr id="4" name="Заголовок 3"/>
          <p:cNvSpPr>
            <a:spLocks noGrp="1"/>
          </p:cNvSpPr>
          <p:nvPr>
            <p:ph type="title"/>
          </p:nvPr>
        </p:nvSpPr>
        <p:spPr>
          <a:xfrm>
            <a:off x="606786" y="2420888"/>
            <a:ext cx="8229600" cy="2583160"/>
          </a:xfrm>
        </p:spPr>
        <p:txBody>
          <a:bodyPr>
            <a:normAutofit fontScale="90000"/>
          </a:bodyPr>
          <a:lstStyle/>
          <a:p>
            <a:pPr algn="ctr"/>
            <a:r>
              <a:rPr lang="ru-RU" b="0" dirty="0">
                <a:effectLst/>
                <a:latin typeface="Times New Roman" panose="02020603050405020304" pitchFamily="18" charset="0"/>
                <a:cs typeface="Times New Roman" panose="02020603050405020304" pitchFamily="18" charset="0"/>
              </a:rPr>
              <a:t>Современные тенденции в образовании. Программы повышения квалификации и переподготовки ВНИИДАД</a:t>
            </a:r>
            <a:br>
              <a:rPr lang="ru-RU" b="0" dirty="0">
                <a:effectLst/>
                <a:latin typeface="Times New Roman" panose="02020603050405020304" pitchFamily="18" charset="0"/>
                <a:cs typeface="Times New Roman" panose="02020603050405020304" pitchFamily="18" charset="0"/>
              </a:rPr>
            </a:br>
            <a:r>
              <a:rPr lang="ru-RU" b="0" dirty="0">
                <a:effectLst/>
                <a:latin typeface="Times New Roman" panose="02020603050405020304" pitchFamily="18" charset="0"/>
                <a:cs typeface="Times New Roman" panose="02020603050405020304" pitchFamily="18" charset="0"/>
              </a:rPr>
              <a:t/>
            </a:r>
            <a:br>
              <a:rPr lang="ru-RU" b="0" dirty="0">
                <a:effectLst/>
                <a:latin typeface="Times New Roman" panose="02020603050405020304" pitchFamily="18" charset="0"/>
                <a:cs typeface="Times New Roman" panose="02020603050405020304" pitchFamily="18" charset="0"/>
              </a:rPr>
            </a:br>
            <a:r>
              <a:rPr lang="ru-RU" b="0" dirty="0">
                <a:effectLst/>
                <a:latin typeface="Times New Roman" panose="02020603050405020304" pitchFamily="18" charset="0"/>
                <a:cs typeface="Times New Roman" panose="02020603050405020304" pitchFamily="18" charset="0"/>
              </a:rPr>
              <a:t/>
            </a:r>
            <a:br>
              <a:rPr lang="ru-RU" b="0" dirty="0">
                <a:effectLst/>
                <a:latin typeface="Times New Roman" panose="02020603050405020304" pitchFamily="18" charset="0"/>
                <a:cs typeface="Times New Roman" panose="02020603050405020304" pitchFamily="18" charset="0"/>
              </a:rPr>
            </a:br>
            <a:r>
              <a:rPr lang="ru-RU" dirty="0"/>
              <a:t/>
            </a:r>
            <a:br>
              <a:rPr lang="ru-RU" dirty="0"/>
            </a:br>
            <a:endParaRPr lang="ru-RU" dirty="0"/>
          </a:p>
        </p:txBody>
      </p:sp>
    </p:spTree>
    <p:extLst>
      <p:ext uri="{BB962C8B-B14F-4D97-AF65-F5344CB8AC3E}">
        <p14:creationId xmlns:p14="http://schemas.microsoft.com/office/powerpoint/2010/main" val="79010244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268760"/>
            <a:ext cx="8229600" cy="4896544"/>
          </a:xfrm>
        </p:spPr>
        <p:txBody>
          <a:bodyPr>
            <a:noAutofit/>
          </a:bodyPr>
          <a:lstStyle/>
          <a:p>
            <a:r>
              <a:rPr lang="ru-RU" sz="2400" dirty="0">
                <a:latin typeface="Times New Roman" panose="02020603050405020304" pitchFamily="18" charset="0"/>
                <a:cs typeface="Times New Roman" panose="02020603050405020304" pitchFamily="18" charset="0"/>
              </a:rPr>
              <a:t>С сентября 2003 года ВНИИДАД является базовой организацией по переподготовке и повышению квалификации кадров по архивоведению, документоведению и документационному обеспечению управления государств – участников Содружества Независимых Государств. </a:t>
            </a:r>
          </a:p>
          <a:p>
            <a:r>
              <a:rPr lang="ru-RU" sz="2400" dirty="0">
                <a:latin typeface="Times New Roman" panose="02020603050405020304" pitchFamily="18" charset="0"/>
                <a:cs typeface="Times New Roman" panose="02020603050405020304" pitchFamily="18" charset="0"/>
              </a:rPr>
              <a:t>ВНИИДАД имеет лицензию осуществление образовательной деятельности (выдана Федеральной службой по надзору в сфере образования и науки от 14.11.2017 № 2676) дающую право на оказание образовательных услуг по программам дополнительного профессионального и высшего образования.</a:t>
            </a:r>
          </a:p>
          <a:p>
            <a:endParaRPr lang="ru-RU" sz="1700" dirty="0">
              <a:latin typeface="Times New Roman" panose="02020603050405020304" pitchFamily="18" charset="0"/>
              <a:cs typeface="Times New Roman" panose="02020603050405020304" pitchFamily="18" charset="0"/>
            </a:endParaRP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a:xfrm>
            <a:off x="457200" y="548680"/>
            <a:ext cx="8229600" cy="648072"/>
          </a:xfrm>
        </p:spPr>
        <p:txBody>
          <a:bodyPr>
            <a:normAutofit/>
          </a:bodyPr>
          <a:lstStyle/>
          <a:p>
            <a:pPr algn="ctr"/>
            <a:r>
              <a:rPr lang="ru-RU" sz="3100" b="0" dirty="0" smtClean="0">
                <a:effectLst/>
                <a:latin typeface="Times New Roman" panose="02020603050405020304" pitchFamily="18" charset="0"/>
                <a:cs typeface="Times New Roman" panose="02020603050405020304" pitchFamily="18" charset="0"/>
              </a:rPr>
              <a:t>Образование</a:t>
            </a: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a:xfrm>
            <a:off x="8388424" y="6407944"/>
            <a:ext cx="624608" cy="365125"/>
          </a:xfrm>
        </p:spPr>
        <p:txBody>
          <a:bodyPr/>
          <a:lstStyle/>
          <a:p>
            <a:fld id="{117B7F7D-79EA-4AFD-8F93-1B2C33CB4F9F}" type="slidenum">
              <a:rPr lang="ru-RU" smtClean="0"/>
              <a:t>129</a:t>
            </a:fld>
            <a:endParaRPr lang="ru-RU" dirty="0"/>
          </a:p>
        </p:txBody>
      </p:sp>
    </p:spTree>
    <p:extLst>
      <p:ext uri="{BB962C8B-B14F-4D97-AF65-F5344CB8AC3E}">
        <p14:creationId xmlns:p14="http://schemas.microsoft.com/office/powerpoint/2010/main" val="37892670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481328"/>
            <a:ext cx="8229600" cy="4900000"/>
          </a:xfrm>
        </p:spPr>
        <p:txBody>
          <a:bodyPr>
            <a:noAutofit/>
          </a:bodyPr>
          <a:lstStyle/>
          <a:p>
            <a:r>
              <a:rPr lang="ru-RU" sz="2000" dirty="0">
                <a:latin typeface="Times New Roman" panose="02020603050405020304" pitchFamily="18" charset="0"/>
                <a:cs typeface="Times New Roman" panose="02020603050405020304" pitchFamily="18" charset="0"/>
              </a:rPr>
              <a:t>Статья 15. Финансовое и материально-техническое обеспечение архивного дела</a:t>
            </a:r>
          </a:p>
          <a:p>
            <a:endParaRPr lang="ru-RU" sz="2000" dirty="0">
              <a:latin typeface="Times New Roman" panose="02020603050405020304" pitchFamily="18" charset="0"/>
              <a:cs typeface="Times New Roman" panose="02020603050405020304" pitchFamily="18" charset="0"/>
            </a:endParaRPr>
          </a:p>
          <a:p>
            <a:r>
              <a:rPr lang="ru-RU" sz="2000" dirty="0">
                <a:latin typeface="Times New Roman" panose="02020603050405020304" pitchFamily="18" charset="0"/>
                <a:cs typeface="Times New Roman" panose="02020603050405020304" pitchFamily="18" charset="0"/>
              </a:rPr>
              <a:t>1. Государственные органы, органы местного самоуправления, организации и граждане, занимающиеся предпринимательской деятельностью без образования юридического лица, обязаны обеспечивать финансовые, материально-технические и иные условия, необходимые для комплектования, хранения, учета и использования архивных документов, предоставлять создаваемым ими архивам здания и (или) помещения, отвечающие нормативным требованиям хранения архивных документов и условиям труда работников архивов.</a:t>
            </a:r>
          </a:p>
          <a:p>
            <a:endParaRPr lang="ru-RU" sz="2000" dirty="0">
              <a:latin typeface="Times New Roman" panose="02020603050405020304" pitchFamily="18" charset="0"/>
              <a:cs typeface="Times New Roman" panose="02020603050405020304" pitchFamily="18" charset="0"/>
            </a:endParaRP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p:txBody>
          <a:bodyPr>
            <a:normAutofit fontScale="90000"/>
          </a:bodyPr>
          <a:lstStyle/>
          <a:p>
            <a:pPr algn="ctr"/>
            <a:r>
              <a:rPr lang="ru-RU" sz="3100" b="0" dirty="0">
                <a:effectLst/>
                <a:latin typeface="Times New Roman" panose="02020603050405020304" pitchFamily="18" charset="0"/>
                <a:cs typeface="Times New Roman" panose="02020603050405020304" pitchFamily="18" charset="0"/>
              </a:rPr>
              <a:t>Федеральный закон "Об архивном деле в Российской Федерации" от 22.10.2004 N 125-ФЗ</a:t>
            </a:r>
            <a:r>
              <a:rPr lang="ru-RU" b="0" dirty="0">
                <a:effectLst/>
                <a:latin typeface="Times New Roman" panose="02020603050405020304" pitchFamily="18" charset="0"/>
                <a:cs typeface="Times New Roman" panose="02020603050405020304" pitchFamily="18" charset="0"/>
              </a:rPr>
              <a:t/>
            </a:r>
            <a:br>
              <a:rPr lang="ru-RU" b="0" dirty="0">
                <a:effectLst/>
                <a:latin typeface="Times New Roman" panose="02020603050405020304" pitchFamily="18" charset="0"/>
                <a:cs typeface="Times New Roman" panose="02020603050405020304" pitchFamily="18" charset="0"/>
              </a:rPr>
            </a:b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13</a:t>
            </a:fld>
            <a:endParaRPr lang="ru-RU"/>
          </a:p>
        </p:txBody>
      </p:sp>
    </p:spTree>
    <p:extLst>
      <p:ext uri="{BB962C8B-B14F-4D97-AF65-F5344CB8AC3E}">
        <p14:creationId xmlns:p14="http://schemas.microsoft.com/office/powerpoint/2010/main" val="1226804678"/>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268760"/>
            <a:ext cx="8229600" cy="4896544"/>
          </a:xfrm>
        </p:spPr>
        <p:txBody>
          <a:bodyPr>
            <a:noAutofit/>
          </a:bodyPr>
          <a:lstStyle/>
          <a:p>
            <a:pPr marL="109728" indent="0">
              <a:buNone/>
            </a:pPr>
            <a:r>
              <a:rPr lang="ru-RU" sz="2400" dirty="0">
                <a:latin typeface="Times New Roman" panose="02020603050405020304" pitchFamily="18" charset="0"/>
                <a:cs typeface="Times New Roman" panose="02020603050405020304" pitchFamily="18" charset="0"/>
              </a:rPr>
              <a:t>Программы дополнительного профессионального образования реализуются по двум направлениям (Архивоведение и Документоведение и документационное обеспечение управления) и двум формам:</a:t>
            </a:r>
          </a:p>
          <a:p>
            <a:r>
              <a:rPr lang="ru-RU" sz="2400" dirty="0">
                <a:latin typeface="Times New Roman" panose="02020603050405020304" pitchFamily="18" charset="0"/>
                <a:cs typeface="Times New Roman" panose="02020603050405020304" pitchFamily="18" charset="0"/>
              </a:rPr>
              <a:t>- повышение квалификации (на сегодняшний день 27 программам). В течение календарного года разрабатываются новые программы;</a:t>
            </a:r>
          </a:p>
          <a:p>
            <a:r>
              <a:rPr lang="ru-RU" sz="2400" dirty="0">
                <a:latin typeface="Times New Roman" panose="02020603050405020304" pitchFamily="18" charset="0"/>
                <a:cs typeface="Times New Roman" panose="02020603050405020304" pitchFamily="18" charset="0"/>
              </a:rPr>
              <a:t>- профессиональная переподготовка (7 программ).</a:t>
            </a:r>
          </a:p>
          <a:p>
            <a:endParaRPr lang="ru-RU" sz="1700" dirty="0">
              <a:latin typeface="Times New Roman" panose="02020603050405020304" pitchFamily="18" charset="0"/>
              <a:cs typeface="Times New Roman" panose="02020603050405020304" pitchFamily="18" charset="0"/>
            </a:endParaRP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a:xfrm>
            <a:off x="457200" y="548680"/>
            <a:ext cx="8229600" cy="648072"/>
          </a:xfrm>
        </p:spPr>
        <p:txBody>
          <a:bodyPr>
            <a:normAutofit/>
          </a:bodyPr>
          <a:lstStyle/>
          <a:p>
            <a:pPr algn="ctr"/>
            <a:r>
              <a:rPr lang="ru-RU" sz="3100" b="0" dirty="0" smtClean="0">
                <a:effectLst/>
                <a:latin typeface="Times New Roman" panose="02020603050405020304" pitchFamily="18" charset="0"/>
                <a:cs typeface="Times New Roman" panose="02020603050405020304" pitchFamily="18" charset="0"/>
              </a:rPr>
              <a:t>Образование</a:t>
            </a: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a:xfrm>
            <a:off x="8388424" y="6407944"/>
            <a:ext cx="624608" cy="365125"/>
          </a:xfrm>
        </p:spPr>
        <p:txBody>
          <a:bodyPr/>
          <a:lstStyle/>
          <a:p>
            <a:fld id="{117B7F7D-79EA-4AFD-8F93-1B2C33CB4F9F}" type="slidenum">
              <a:rPr lang="ru-RU" smtClean="0"/>
              <a:t>130</a:t>
            </a:fld>
            <a:endParaRPr lang="ru-RU" dirty="0"/>
          </a:p>
        </p:txBody>
      </p:sp>
    </p:spTree>
    <p:extLst>
      <p:ext uri="{BB962C8B-B14F-4D97-AF65-F5344CB8AC3E}">
        <p14:creationId xmlns:p14="http://schemas.microsoft.com/office/powerpoint/2010/main" val="94561400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268760"/>
            <a:ext cx="8229600" cy="4896544"/>
          </a:xfrm>
        </p:spPr>
        <p:txBody>
          <a:bodyPr>
            <a:noAutofit/>
          </a:bodyPr>
          <a:lstStyle/>
          <a:p>
            <a:pPr marL="109728" indent="0">
              <a:buNone/>
            </a:pPr>
            <a:r>
              <a:rPr lang="ru-RU" sz="2400" dirty="0">
                <a:latin typeface="Times New Roman" panose="02020603050405020304" pitchFamily="18" charset="0"/>
                <a:cs typeface="Times New Roman" panose="02020603050405020304" pitchFamily="18" charset="0"/>
              </a:rPr>
              <a:t>Обучение по программам дополнительного профессионального образования можно пройти как в очном/онлайн (повышение квалификации), так и в заочной форме с применением дистанционных образовательных технологий (слушателям предоставляется доступ к личному кабинету, где размещены материалы курса (презентации, задания, тесты, по некоторым курсам – видео), чат для связи с преподавателем.</a:t>
            </a:r>
            <a:endParaRPr lang="ru-RU" sz="1700" dirty="0">
              <a:latin typeface="Times New Roman" panose="02020603050405020304" pitchFamily="18" charset="0"/>
              <a:cs typeface="Times New Roman" panose="02020603050405020304" pitchFamily="18" charset="0"/>
            </a:endParaRP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a:xfrm>
            <a:off x="457200" y="548680"/>
            <a:ext cx="8229600" cy="648072"/>
          </a:xfrm>
        </p:spPr>
        <p:txBody>
          <a:bodyPr>
            <a:normAutofit/>
          </a:bodyPr>
          <a:lstStyle/>
          <a:p>
            <a:pPr algn="ctr"/>
            <a:r>
              <a:rPr lang="ru-RU" sz="3100" b="0" dirty="0" smtClean="0">
                <a:effectLst/>
                <a:latin typeface="Times New Roman" panose="02020603050405020304" pitchFamily="18" charset="0"/>
                <a:cs typeface="Times New Roman" panose="02020603050405020304" pitchFamily="18" charset="0"/>
              </a:rPr>
              <a:t>Образование</a:t>
            </a: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a:xfrm>
            <a:off x="8388424" y="6407944"/>
            <a:ext cx="624608" cy="365125"/>
          </a:xfrm>
        </p:spPr>
        <p:txBody>
          <a:bodyPr/>
          <a:lstStyle/>
          <a:p>
            <a:fld id="{117B7F7D-79EA-4AFD-8F93-1B2C33CB4F9F}" type="slidenum">
              <a:rPr lang="ru-RU" smtClean="0"/>
              <a:t>131</a:t>
            </a:fld>
            <a:endParaRPr lang="ru-RU" dirty="0"/>
          </a:p>
        </p:txBody>
      </p:sp>
    </p:spTree>
    <p:extLst>
      <p:ext uri="{BB962C8B-B14F-4D97-AF65-F5344CB8AC3E}">
        <p14:creationId xmlns:p14="http://schemas.microsoft.com/office/powerpoint/2010/main" val="2370967131"/>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268760"/>
            <a:ext cx="8229600" cy="4896544"/>
          </a:xfrm>
        </p:spPr>
        <p:txBody>
          <a:bodyPr>
            <a:noAutofit/>
          </a:bodyPr>
          <a:lstStyle/>
          <a:p>
            <a:pPr marL="109728" indent="0">
              <a:buNone/>
            </a:pPr>
            <a:r>
              <a:rPr lang="ru-RU" sz="1800" dirty="0">
                <a:latin typeface="Times New Roman" panose="02020603050405020304" pitchFamily="18" charset="0"/>
                <a:cs typeface="Times New Roman" panose="02020603050405020304" pitchFamily="18" charset="0"/>
              </a:rPr>
              <a:t>Документирование управленческой деятельности в свете требований ГОСТа Р 7.0.97-2016. Состав документов, их подготовка, оформление и введение в действие. Создание документов в СЭД. Семинар-практикум</a:t>
            </a:r>
          </a:p>
          <a:p>
            <a:pPr marL="109728" indent="0">
              <a:buNone/>
            </a:pPr>
            <a:r>
              <a:rPr lang="ru-RU" sz="1800" dirty="0">
                <a:latin typeface="Times New Roman" panose="02020603050405020304" pitchFamily="18" charset="0"/>
                <a:cs typeface="Times New Roman" panose="02020603050405020304" pitchFamily="18" charset="0"/>
              </a:rPr>
              <a:t>Современные  технологии в делопроизводстве и архиве компании. Анализ информационных систем и программного обеспечения для управления электронными документами.</a:t>
            </a:r>
          </a:p>
          <a:p>
            <a:pPr marL="109728" indent="0">
              <a:buNone/>
            </a:pPr>
            <a:r>
              <a:rPr lang="ru-RU" sz="1800" dirty="0">
                <a:latin typeface="Times New Roman" panose="02020603050405020304" pitchFamily="18" charset="0"/>
                <a:cs typeface="Times New Roman" panose="02020603050405020304" pitchFamily="18" charset="0"/>
              </a:rPr>
              <a:t>Номенклатура дел организации: методика составления и ведения. </a:t>
            </a:r>
          </a:p>
          <a:p>
            <a:pPr marL="109728" indent="0">
              <a:buNone/>
            </a:pPr>
            <a:r>
              <a:rPr lang="ru-RU" sz="1800" dirty="0">
                <a:latin typeface="Times New Roman" panose="02020603050405020304" pitchFamily="18" charset="0"/>
                <a:cs typeface="Times New Roman" panose="02020603050405020304" pitchFamily="18" charset="0"/>
              </a:rPr>
              <a:t>«Управление документами в современных условиях (на основе ГОСТ ISO 15489 1-2019 «Информация и документация. Общие требования» и стандартов серии 30300 «Системы управления документами»)»</a:t>
            </a:r>
          </a:p>
          <a:p>
            <a:pPr marL="109728" indent="0">
              <a:buNone/>
            </a:pPr>
            <a:r>
              <a:rPr lang="ru-RU" sz="1800" dirty="0">
                <a:latin typeface="Times New Roman" panose="02020603050405020304" pitchFamily="18" charset="0"/>
                <a:cs typeface="Times New Roman" panose="02020603050405020304" pitchFamily="18" charset="0"/>
              </a:rPr>
              <a:t>Правила организации хранения, комплектования, учета и использования документов Архивного фонда Российской Федерации и других архивных документов в органах государственной власти и организациях. Анализ положений нормативного правового акта</a:t>
            </a:r>
            <a:r>
              <a:rPr lang="ru-RU" sz="1800" dirty="0" smtClean="0">
                <a:latin typeface="Times New Roman" panose="02020603050405020304" pitchFamily="18" charset="0"/>
                <a:cs typeface="Times New Roman" panose="02020603050405020304" pitchFamily="18" charset="0"/>
              </a:rPr>
              <a:t>.</a:t>
            </a:r>
            <a:endParaRPr lang="ru-RU" sz="1800" dirty="0">
              <a:latin typeface="Times New Roman" panose="02020603050405020304" pitchFamily="18" charset="0"/>
              <a:cs typeface="Times New Roman" panose="02020603050405020304" pitchFamily="18" charset="0"/>
            </a:endParaRP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a:xfrm>
            <a:off x="457200" y="548680"/>
            <a:ext cx="8229600" cy="648072"/>
          </a:xfrm>
        </p:spPr>
        <p:txBody>
          <a:bodyPr>
            <a:normAutofit/>
          </a:bodyPr>
          <a:lstStyle/>
          <a:p>
            <a:pPr algn="ctr"/>
            <a:r>
              <a:rPr lang="ru-RU" sz="3100" b="0" dirty="0" smtClean="0">
                <a:effectLst/>
                <a:latin typeface="Times New Roman" panose="02020603050405020304" pitchFamily="18" charset="0"/>
                <a:cs typeface="Times New Roman" panose="02020603050405020304" pitchFamily="18" charset="0"/>
              </a:rPr>
              <a:t>Образование</a:t>
            </a: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a:xfrm>
            <a:off x="8388424" y="6407944"/>
            <a:ext cx="624608" cy="365125"/>
          </a:xfrm>
        </p:spPr>
        <p:txBody>
          <a:bodyPr/>
          <a:lstStyle/>
          <a:p>
            <a:fld id="{117B7F7D-79EA-4AFD-8F93-1B2C33CB4F9F}" type="slidenum">
              <a:rPr lang="ru-RU" smtClean="0"/>
              <a:t>132</a:t>
            </a:fld>
            <a:endParaRPr lang="ru-RU" dirty="0"/>
          </a:p>
        </p:txBody>
      </p:sp>
    </p:spTree>
    <p:extLst>
      <p:ext uri="{BB962C8B-B14F-4D97-AF65-F5344CB8AC3E}">
        <p14:creationId xmlns:p14="http://schemas.microsoft.com/office/powerpoint/2010/main" val="555566695"/>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268760"/>
            <a:ext cx="8229600" cy="4896544"/>
          </a:xfrm>
        </p:spPr>
        <p:txBody>
          <a:bodyPr>
            <a:noAutofit/>
          </a:bodyPr>
          <a:lstStyle/>
          <a:p>
            <a:pPr marL="109728" indent="0">
              <a:buNone/>
            </a:pPr>
            <a:r>
              <a:rPr lang="ru-RU" sz="2000" dirty="0" smtClean="0">
                <a:latin typeface="Times New Roman" panose="02020603050405020304" pitchFamily="18" charset="0"/>
                <a:cs typeface="Times New Roman" panose="02020603050405020304" pitchFamily="18" charset="0"/>
              </a:rPr>
              <a:t>Эффективный </a:t>
            </a:r>
            <a:r>
              <a:rPr lang="ru-RU" sz="2000" dirty="0">
                <a:latin typeface="Times New Roman" panose="02020603050405020304" pitchFamily="18" charset="0"/>
                <a:cs typeface="Times New Roman" panose="02020603050405020304" pitchFamily="18" charset="0"/>
              </a:rPr>
              <a:t>документооборот организации </a:t>
            </a:r>
          </a:p>
          <a:p>
            <a:pPr marL="109728" indent="0">
              <a:buNone/>
            </a:pPr>
            <a:r>
              <a:rPr lang="ru-RU" sz="2000" dirty="0">
                <a:latin typeface="Times New Roman" panose="02020603050405020304" pitchFamily="18" charset="0"/>
                <a:cs typeface="Times New Roman" panose="02020603050405020304" pitchFamily="18" charset="0"/>
              </a:rPr>
              <a:t>Культура речи, служебная переписка и деловой этикет</a:t>
            </a:r>
          </a:p>
          <a:p>
            <a:pPr marL="109728" indent="0">
              <a:buNone/>
            </a:pPr>
            <a:r>
              <a:rPr lang="ru-RU" sz="2000" dirty="0">
                <a:latin typeface="Times New Roman" panose="02020603050405020304" pitchFamily="18" charset="0"/>
                <a:cs typeface="Times New Roman" panose="02020603050405020304" pitchFamily="18" charset="0"/>
              </a:rPr>
              <a:t>Современные подходы к разработке инструкции по делопроизводству</a:t>
            </a:r>
          </a:p>
          <a:p>
            <a:pPr marL="109728" indent="0">
              <a:buNone/>
            </a:pPr>
            <a:r>
              <a:rPr lang="ru-RU" sz="2000" dirty="0">
                <a:latin typeface="Times New Roman" panose="02020603050405020304" pitchFamily="18" charset="0"/>
                <a:cs typeface="Times New Roman" panose="02020603050405020304" pitchFamily="18" charset="0"/>
              </a:rPr>
              <a:t>Архив компании «с нуля».</a:t>
            </a:r>
          </a:p>
          <a:p>
            <a:pPr marL="109728" indent="0">
              <a:buNone/>
            </a:pPr>
            <a:r>
              <a:rPr lang="ru-RU" sz="2000" dirty="0">
                <a:latin typeface="Times New Roman" panose="02020603050405020304" pitchFamily="18" charset="0"/>
                <a:cs typeface="Times New Roman" panose="02020603050405020304" pitchFamily="18" charset="0"/>
              </a:rPr>
              <a:t>Архив (управленческой, научно-технической и кадровой документации) отраслевой компании России. Создание и методика работы.</a:t>
            </a:r>
          </a:p>
          <a:p>
            <a:pPr marL="109728" indent="0">
              <a:buNone/>
            </a:pPr>
            <a:r>
              <a:rPr lang="ru-RU" sz="2000" dirty="0">
                <a:latin typeface="Times New Roman" panose="02020603050405020304" pitchFamily="18" charset="0"/>
                <a:cs typeface="Times New Roman" panose="02020603050405020304" pitchFamily="18" charset="0"/>
              </a:rPr>
              <a:t>Документирование управленческой деятельности. Номенклатура дел организации: правила формирования и оформления.</a:t>
            </a:r>
          </a:p>
          <a:p>
            <a:pPr marL="109728" indent="0">
              <a:buNone/>
            </a:pPr>
            <a:r>
              <a:rPr lang="ru-RU" sz="2000" dirty="0">
                <a:latin typeface="Times New Roman" panose="02020603050405020304" pitchFamily="18" charset="0"/>
                <a:cs typeface="Times New Roman" panose="02020603050405020304" pitchFamily="18" charset="0"/>
              </a:rPr>
              <a:t>Документационное обеспечение мероприятий по противодействию коррупции</a:t>
            </a: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a:xfrm>
            <a:off x="457200" y="548680"/>
            <a:ext cx="8229600" cy="648072"/>
          </a:xfrm>
        </p:spPr>
        <p:txBody>
          <a:bodyPr>
            <a:normAutofit/>
          </a:bodyPr>
          <a:lstStyle/>
          <a:p>
            <a:pPr algn="ctr"/>
            <a:r>
              <a:rPr lang="ru-RU" sz="3100" b="0" dirty="0" smtClean="0">
                <a:effectLst/>
                <a:latin typeface="Times New Roman" panose="02020603050405020304" pitchFamily="18" charset="0"/>
                <a:cs typeface="Times New Roman" panose="02020603050405020304" pitchFamily="18" charset="0"/>
              </a:rPr>
              <a:t>Образование</a:t>
            </a: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a:xfrm>
            <a:off x="8388424" y="6407944"/>
            <a:ext cx="624608" cy="365125"/>
          </a:xfrm>
        </p:spPr>
        <p:txBody>
          <a:bodyPr/>
          <a:lstStyle/>
          <a:p>
            <a:fld id="{117B7F7D-79EA-4AFD-8F93-1B2C33CB4F9F}" type="slidenum">
              <a:rPr lang="ru-RU" smtClean="0"/>
              <a:t>133</a:t>
            </a:fld>
            <a:endParaRPr lang="ru-RU" dirty="0"/>
          </a:p>
        </p:txBody>
      </p:sp>
    </p:spTree>
    <p:extLst>
      <p:ext uri="{BB962C8B-B14F-4D97-AF65-F5344CB8AC3E}">
        <p14:creationId xmlns:p14="http://schemas.microsoft.com/office/powerpoint/2010/main" val="278249857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268760"/>
            <a:ext cx="8229600" cy="4896544"/>
          </a:xfrm>
        </p:spPr>
        <p:txBody>
          <a:bodyPr>
            <a:noAutofit/>
          </a:bodyPr>
          <a:lstStyle/>
          <a:p>
            <a:pPr marL="109728" indent="0">
              <a:buNone/>
            </a:pPr>
            <a:r>
              <a:rPr lang="ru-RU" sz="2000" dirty="0">
                <a:latin typeface="Times New Roman" panose="02020603050405020304" pitchFamily="18" charset="0"/>
                <a:cs typeface="Times New Roman" panose="02020603050405020304" pitchFamily="18" charset="0"/>
              </a:rPr>
              <a:t>Реставрация архивных документов. Семинар-практикум (группа не более 10 человек)</a:t>
            </a:r>
          </a:p>
          <a:p>
            <a:pPr marL="109728" indent="0">
              <a:buNone/>
            </a:pPr>
            <a:r>
              <a:rPr lang="ru-RU" sz="2000" dirty="0">
                <a:latin typeface="Times New Roman" panose="02020603050405020304" pitchFamily="18" charset="0"/>
                <a:cs typeface="Times New Roman" panose="02020603050405020304" pitchFamily="18" charset="0"/>
              </a:rPr>
              <a:t>Разработка перечней документов, образующихся в процессе деятельности федеральных органов государственной власти, иных государственных органов Российской Федерации, а также в процессе деятельности подведомственных им организаций, с указанием сроков их хранения.</a:t>
            </a:r>
          </a:p>
          <a:p>
            <a:pPr marL="109728" indent="0">
              <a:buNone/>
            </a:pPr>
            <a:r>
              <a:rPr lang="ru-RU" sz="2000" dirty="0">
                <a:latin typeface="Times New Roman" panose="02020603050405020304" pitchFamily="18" charset="0"/>
                <a:cs typeface="Times New Roman" panose="02020603050405020304" pitchFamily="18" charset="0"/>
              </a:rPr>
              <a:t>Электронный фонд пользования в архиве: создание и использование (группа не более 10 человек)</a:t>
            </a:r>
          </a:p>
          <a:p>
            <a:pPr marL="109728" indent="0">
              <a:buNone/>
            </a:pPr>
            <a:r>
              <a:rPr lang="ru-RU" sz="2000" dirty="0">
                <a:latin typeface="Times New Roman" panose="02020603050405020304" pitchFamily="18" charset="0"/>
                <a:cs typeface="Times New Roman" panose="02020603050405020304" pitchFamily="18" charset="0"/>
              </a:rPr>
              <a:t>Правовые основы доступа к архивным документам и архивной документной информации. Организация использования документов Архивного фонда РФ (принципы, формы, методы)</a:t>
            </a:r>
          </a:p>
          <a:p>
            <a:pPr marL="109728" indent="0">
              <a:buNone/>
            </a:pPr>
            <a:r>
              <a:rPr lang="ru-RU" sz="2000" dirty="0">
                <a:latin typeface="Times New Roman" panose="02020603050405020304" pitchFamily="18" charset="0"/>
                <a:cs typeface="Times New Roman" panose="02020603050405020304" pitchFamily="18" charset="0"/>
              </a:rPr>
              <a:t>Современные информационные технологии в архивах: стратегия развития и </a:t>
            </a:r>
            <a:r>
              <a:rPr lang="ru-RU" sz="2000" dirty="0" smtClean="0">
                <a:latin typeface="Times New Roman" panose="02020603050405020304" pitchFamily="18" charset="0"/>
                <a:cs typeface="Times New Roman" panose="02020603050405020304" pitchFamily="18" charset="0"/>
              </a:rPr>
              <a:t>внедрения</a:t>
            </a:r>
            <a:endParaRPr lang="ru-RU" sz="2000" dirty="0">
              <a:latin typeface="Times New Roman" panose="02020603050405020304" pitchFamily="18" charset="0"/>
              <a:cs typeface="Times New Roman" panose="02020603050405020304" pitchFamily="18" charset="0"/>
            </a:endParaRP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a:xfrm>
            <a:off x="457200" y="548680"/>
            <a:ext cx="8229600" cy="648072"/>
          </a:xfrm>
        </p:spPr>
        <p:txBody>
          <a:bodyPr>
            <a:normAutofit/>
          </a:bodyPr>
          <a:lstStyle/>
          <a:p>
            <a:pPr algn="ctr"/>
            <a:r>
              <a:rPr lang="ru-RU" sz="3100" b="0" dirty="0" smtClean="0">
                <a:effectLst/>
                <a:latin typeface="Times New Roman" panose="02020603050405020304" pitchFamily="18" charset="0"/>
                <a:cs typeface="Times New Roman" panose="02020603050405020304" pitchFamily="18" charset="0"/>
              </a:rPr>
              <a:t>Образование</a:t>
            </a: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a:xfrm>
            <a:off x="8388424" y="6407944"/>
            <a:ext cx="624608" cy="365125"/>
          </a:xfrm>
        </p:spPr>
        <p:txBody>
          <a:bodyPr/>
          <a:lstStyle/>
          <a:p>
            <a:fld id="{117B7F7D-79EA-4AFD-8F93-1B2C33CB4F9F}" type="slidenum">
              <a:rPr lang="ru-RU" smtClean="0"/>
              <a:t>134</a:t>
            </a:fld>
            <a:endParaRPr lang="ru-RU" dirty="0"/>
          </a:p>
        </p:txBody>
      </p:sp>
    </p:spTree>
    <p:extLst>
      <p:ext uri="{BB962C8B-B14F-4D97-AF65-F5344CB8AC3E}">
        <p14:creationId xmlns:p14="http://schemas.microsoft.com/office/powerpoint/2010/main" val="1842303586"/>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268760"/>
            <a:ext cx="8229600" cy="4896544"/>
          </a:xfrm>
        </p:spPr>
        <p:txBody>
          <a:bodyPr>
            <a:noAutofit/>
          </a:bodyPr>
          <a:lstStyle/>
          <a:p>
            <a:pPr marL="109728" indent="0">
              <a:buNone/>
            </a:pPr>
            <a:r>
              <a:rPr lang="ru-RU" sz="2000" dirty="0" smtClean="0">
                <a:latin typeface="Times New Roman" panose="02020603050405020304" pitchFamily="18" charset="0"/>
                <a:cs typeface="Times New Roman" panose="02020603050405020304" pitchFamily="18" charset="0"/>
              </a:rPr>
              <a:t>Организация </a:t>
            </a:r>
            <a:r>
              <a:rPr lang="ru-RU" sz="2000" dirty="0">
                <a:latin typeface="Times New Roman" panose="02020603050405020304" pitchFamily="18" charset="0"/>
                <a:cs typeface="Times New Roman" panose="02020603050405020304" pitchFamily="18" charset="0"/>
              </a:rPr>
              <a:t>хранения, комплектования, учета и использования научно-технической документации в организации</a:t>
            </a:r>
          </a:p>
          <a:p>
            <a:pPr marL="109728" indent="0">
              <a:buNone/>
            </a:pPr>
            <a:r>
              <a:rPr lang="ru-RU" sz="2000" dirty="0">
                <a:latin typeface="Times New Roman" panose="02020603050405020304" pitchFamily="18" charset="0"/>
                <a:cs typeface="Times New Roman" panose="02020603050405020304" pitchFamily="18" charset="0"/>
              </a:rPr>
              <a:t>Нормативно-методическая база использования документов Архивного фонда Российской Федерации</a:t>
            </a:r>
          </a:p>
          <a:p>
            <a:pPr marL="109728" indent="0">
              <a:buNone/>
            </a:pPr>
            <a:r>
              <a:rPr lang="ru-RU" sz="2000" dirty="0">
                <a:latin typeface="Times New Roman" panose="02020603050405020304" pitchFamily="18" charset="0"/>
                <a:cs typeface="Times New Roman" panose="02020603050405020304" pitchFamily="18" charset="0"/>
              </a:rPr>
              <a:t>Муниципальный архив и методика работы</a:t>
            </a:r>
          </a:p>
          <a:p>
            <a:pPr marL="109728" indent="0">
              <a:buNone/>
            </a:pPr>
            <a:r>
              <a:rPr lang="ru-RU" sz="2000" dirty="0">
                <a:latin typeface="Times New Roman" panose="02020603050405020304" pitchFamily="18" charset="0"/>
                <a:cs typeface="Times New Roman" panose="02020603050405020304" pitchFamily="18" charset="0"/>
              </a:rPr>
              <a:t>Методика составления справочно-поисковых средств к архивным документам. Описание документов и составление описей, в том числе в электронной форме</a:t>
            </a:r>
          </a:p>
          <a:p>
            <a:pPr marL="109728" indent="0">
              <a:buNone/>
            </a:pPr>
            <a:r>
              <a:rPr lang="ru-RU" sz="2000" dirty="0">
                <a:latin typeface="Times New Roman" panose="02020603050405020304" pitchFamily="18" charset="0"/>
                <a:cs typeface="Times New Roman" panose="02020603050405020304" pitchFamily="18" charset="0"/>
              </a:rPr>
              <a:t>Современные информационные технологии в архивах: стратегия развития и внедрения</a:t>
            </a:r>
          </a:p>
          <a:p>
            <a:pPr marL="109728" indent="0">
              <a:buNone/>
            </a:pPr>
            <a:r>
              <a:rPr lang="ru-RU" sz="2000" dirty="0">
                <a:latin typeface="Times New Roman" panose="02020603050405020304" pitchFamily="18" charset="0"/>
                <a:cs typeface="Times New Roman" panose="02020603050405020304" pitchFamily="18" charset="0"/>
              </a:rPr>
              <a:t>Правила организации хранения, комплектования, учета и использования документов Архивного фонда Российской Федерации и других архивных документов в государственных и муниципальных архивах, музеях и библиотеках, научных организациях. Анализ положений нормативного правового акта</a:t>
            </a:r>
          </a:p>
          <a:p>
            <a:pPr marL="109728" indent="0">
              <a:buNone/>
            </a:pPr>
            <a:endParaRPr lang="ru-RU" sz="2000" dirty="0">
              <a:latin typeface="Times New Roman" panose="02020603050405020304" pitchFamily="18" charset="0"/>
              <a:cs typeface="Times New Roman" panose="02020603050405020304" pitchFamily="18" charset="0"/>
            </a:endParaRP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a:xfrm>
            <a:off x="457200" y="548680"/>
            <a:ext cx="8229600" cy="648072"/>
          </a:xfrm>
        </p:spPr>
        <p:txBody>
          <a:bodyPr>
            <a:normAutofit/>
          </a:bodyPr>
          <a:lstStyle/>
          <a:p>
            <a:pPr algn="ctr"/>
            <a:r>
              <a:rPr lang="ru-RU" sz="3100" b="0" dirty="0" smtClean="0">
                <a:effectLst/>
                <a:latin typeface="Times New Roman" panose="02020603050405020304" pitchFamily="18" charset="0"/>
                <a:cs typeface="Times New Roman" panose="02020603050405020304" pitchFamily="18" charset="0"/>
              </a:rPr>
              <a:t>Образование</a:t>
            </a: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a:xfrm>
            <a:off x="8388424" y="6407944"/>
            <a:ext cx="624608" cy="365125"/>
          </a:xfrm>
        </p:spPr>
        <p:txBody>
          <a:bodyPr/>
          <a:lstStyle/>
          <a:p>
            <a:fld id="{117B7F7D-79EA-4AFD-8F93-1B2C33CB4F9F}" type="slidenum">
              <a:rPr lang="ru-RU" smtClean="0"/>
              <a:t>135</a:t>
            </a:fld>
            <a:endParaRPr lang="ru-RU" dirty="0"/>
          </a:p>
        </p:txBody>
      </p:sp>
    </p:spTree>
    <p:extLst>
      <p:ext uri="{BB962C8B-B14F-4D97-AF65-F5344CB8AC3E}">
        <p14:creationId xmlns:p14="http://schemas.microsoft.com/office/powerpoint/2010/main" val="3804156954"/>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268760"/>
            <a:ext cx="8229600" cy="4896544"/>
          </a:xfrm>
        </p:spPr>
        <p:txBody>
          <a:bodyPr>
            <a:noAutofit/>
          </a:bodyPr>
          <a:lstStyle/>
          <a:p>
            <a:pPr marL="109728" indent="0">
              <a:buNone/>
            </a:pPr>
            <a:r>
              <a:rPr lang="ru-RU" sz="2000" dirty="0" smtClean="0">
                <a:latin typeface="Times New Roman" panose="02020603050405020304" pitchFamily="18" charset="0"/>
                <a:cs typeface="Times New Roman" panose="02020603050405020304" pitchFamily="18" charset="0"/>
              </a:rPr>
              <a:t>Правовые </a:t>
            </a:r>
            <a:r>
              <a:rPr lang="ru-RU" sz="2000" dirty="0">
                <a:latin typeface="Times New Roman" panose="02020603050405020304" pitchFamily="18" charset="0"/>
                <a:cs typeface="Times New Roman" panose="02020603050405020304" pitchFamily="18" charset="0"/>
              </a:rPr>
              <a:t>основы доступа к архивным документам и архивной документной информации. Организация использования документов Архивного фонда РФ (принципы, формы, методы)</a:t>
            </a:r>
          </a:p>
          <a:p>
            <a:pPr marL="109728" indent="0">
              <a:buNone/>
            </a:pPr>
            <a:r>
              <a:rPr lang="ru-RU" sz="2000" dirty="0">
                <a:latin typeface="Times New Roman" panose="02020603050405020304" pitchFamily="18" charset="0"/>
                <a:cs typeface="Times New Roman" panose="02020603050405020304" pitchFamily="18" charset="0"/>
              </a:rPr>
              <a:t>Исполнение запросов пользователей в архиве. Законодательство, нормативно-методическая база и практика</a:t>
            </a: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a:xfrm>
            <a:off x="457200" y="548680"/>
            <a:ext cx="8229600" cy="648072"/>
          </a:xfrm>
        </p:spPr>
        <p:txBody>
          <a:bodyPr>
            <a:normAutofit/>
          </a:bodyPr>
          <a:lstStyle/>
          <a:p>
            <a:pPr algn="ctr"/>
            <a:r>
              <a:rPr lang="ru-RU" sz="3100" b="0" dirty="0" smtClean="0">
                <a:effectLst/>
                <a:latin typeface="Times New Roman" panose="02020603050405020304" pitchFamily="18" charset="0"/>
                <a:cs typeface="Times New Roman" panose="02020603050405020304" pitchFamily="18" charset="0"/>
              </a:rPr>
              <a:t>Образование</a:t>
            </a: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a:xfrm>
            <a:off x="8388424" y="6407944"/>
            <a:ext cx="624608" cy="365125"/>
          </a:xfrm>
        </p:spPr>
        <p:txBody>
          <a:bodyPr/>
          <a:lstStyle/>
          <a:p>
            <a:fld id="{117B7F7D-79EA-4AFD-8F93-1B2C33CB4F9F}" type="slidenum">
              <a:rPr lang="ru-RU" smtClean="0"/>
              <a:t>136</a:t>
            </a:fld>
            <a:endParaRPr lang="ru-RU" dirty="0"/>
          </a:p>
        </p:txBody>
      </p:sp>
    </p:spTree>
    <p:extLst>
      <p:ext uri="{BB962C8B-B14F-4D97-AF65-F5344CB8AC3E}">
        <p14:creationId xmlns:p14="http://schemas.microsoft.com/office/powerpoint/2010/main" val="332708705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268760"/>
            <a:ext cx="8229600" cy="4896544"/>
          </a:xfrm>
        </p:spPr>
        <p:txBody>
          <a:bodyPr>
            <a:noAutofit/>
          </a:bodyPr>
          <a:lstStyle/>
          <a:p>
            <a:pPr marL="109728" indent="0">
              <a:buNone/>
            </a:pPr>
            <a:r>
              <a:rPr lang="ru-RU" sz="2400" dirty="0">
                <a:latin typeface="Times New Roman" panose="02020603050405020304" pitchFamily="18" charset="0"/>
                <a:cs typeface="Times New Roman" panose="02020603050405020304" pitchFamily="18" charset="0"/>
              </a:rPr>
              <a:t>ВНИИДАД осуществляет подготовку по программам научных и научно-педагогических кадров в аспирантуре по научному направлению </a:t>
            </a:r>
            <a:r>
              <a:rPr lang="ru-RU" sz="2400" dirty="0" err="1">
                <a:latin typeface="Times New Roman" panose="02020603050405020304" pitchFamily="18" charset="0"/>
                <a:cs typeface="Times New Roman" panose="02020603050405020304" pitchFamily="18" charset="0"/>
              </a:rPr>
              <a:t>Документалистика</a:t>
            </a:r>
            <a:r>
              <a:rPr lang="ru-RU" sz="2400" dirty="0">
                <a:latin typeface="Times New Roman" panose="02020603050405020304" pitchFamily="18" charset="0"/>
                <a:cs typeface="Times New Roman" panose="02020603050405020304" pitchFamily="18" charset="0"/>
              </a:rPr>
              <a:t>, документоведение, архивоведение.</a:t>
            </a:r>
            <a:endParaRPr lang="ru-RU" sz="1700" dirty="0">
              <a:latin typeface="Times New Roman" panose="02020603050405020304" pitchFamily="18" charset="0"/>
              <a:cs typeface="Times New Roman" panose="02020603050405020304" pitchFamily="18" charset="0"/>
            </a:endParaRP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a:xfrm>
            <a:off x="457200" y="548680"/>
            <a:ext cx="8229600" cy="648072"/>
          </a:xfrm>
        </p:spPr>
        <p:txBody>
          <a:bodyPr>
            <a:normAutofit/>
          </a:bodyPr>
          <a:lstStyle/>
          <a:p>
            <a:pPr algn="ctr"/>
            <a:r>
              <a:rPr lang="ru-RU" sz="3100" b="0" dirty="0" smtClean="0">
                <a:effectLst/>
                <a:latin typeface="Times New Roman" panose="02020603050405020304" pitchFamily="18" charset="0"/>
                <a:cs typeface="Times New Roman" panose="02020603050405020304" pitchFamily="18" charset="0"/>
              </a:rPr>
              <a:t>Образование</a:t>
            </a: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a:xfrm>
            <a:off x="8388424" y="6407944"/>
            <a:ext cx="624608" cy="365125"/>
          </a:xfrm>
        </p:spPr>
        <p:txBody>
          <a:bodyPr/>
          <a:lstStyle/>
          <a:p>
            <a:fld id="{117B7F7D-79EA-4AFD-8F93-1B2C33CB4F9F}" type="slidenum">
              <a:rPr lang="ru-RU" smtClean="0"/>
              <a:t>137</a:t>
            </a:fld>
            <a:endParaRPr lang="ru-RU" dirty="0"/>
          </a:p>
        </p:txBody>
      </p:sp>
    </p:spTree>
    <p:extLst>
      <p:ext uri="{BB962C8B-B14F-4D97-AF65-F5344CB8AC3E}">
        <p14:creationId xmlns:p14="http://schemas.microsoft.com/office/powerpoint/2010/main" val="1838944102"/>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Рисунок 7">
            <a:extLst>
              <a:ext uri="{FF2B5EF4-FFF2-40B4-BE49-F238E27FC236}">
                <a16:creationId xmlns:a16="http://schemas.microsoft.com/office/drawing/2014/main" id="{AE19EF2C-C3B4-FFDB-A532-C48C3D37C8D5}"/>
              </a:ext>
            </a:extLst>
          </p:cNvPr>
          <p:cNvPicPr>
            <a:picLocks noChangeAspect="1"/>
          </p:cNvPicPr>
          <p:nvPr/>
        </p:nvPicPr>
        <p:blipFill>
          <a:blip r:embed="rId2"/>
          <a:stretch>
            <a:fillRect/>
          </a:stretch>
        </p:blipFill>
        <p:spPr>
          <a:xfrm>
            <a:off x="0" y="44624"/>
            <a:ext cx="2066925" cy="1638300"/>
          </a:xfrm>
          <a:prstGeom prst="rect">
            <a:avLst/>
          </a:prstGeom>
          <a:solidFill>
            <a:schemeClr val="accent1">
              <a:alpha val="21000"/>
            </a:schemeClr>
          </a:solidFill>
        </p:spPr>
      </p:pic>
      <p:sp>
        <p:nvSpPr>
          <p:cNvPr id="10" name="Заголовок 1"/>
          <p:cNvSpPr txBox="1">
            <a:spLocks/>
          </p:cNvSpPr>
          <p:nvPr/>
        </p:nvSpPr>
        <p:spPr>
          <a:xfrm>
            <a:off x="186298" y="2032363"/>
            <a:ext cx="8640960" cy="1244923"/>
          </a:xfrm>
          <a:prstGeom prst="rect">
            <a:avLst/>
          </a:prstGeom>
        </p:spPr>
        <p:txBody>
          <a:bodyPr vert="horz" rtlCol="0" anchor="ctr">
            <a:norm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r>
              <a:rPr lang="ru-RU" sz="5000" b="0" dirty="0" smtClean="0">
                <a:effectLst/>
                <a:latin typeface="Times New Roman" panose="02020603050405020304" pitchFamily="18" charset="0"/>
                <a:cs typeface="Times New Roman" panose="02020603050405020304" pitchFamily="18" charset="0"/>
              </a:rPr>
              <a:t>СПАСИБО ЗА ВНИМАНИЕ!</a:t>
            </a:r>
            <a:endParaRPr lang="ru-RU" sz="5000" b="0" dirty="0">
              <a:effectLst/>
              <a:latin typeface="Times New Roman" panose="02020603050405020304" pitchFamily="18" charset="0"/>
              <a:cs typeface="Times New Roman" panose="02020603050405020304" pitchFamily="18" charset="0"/>
            </a:endParaRPr>
          </a:p>
        </p:txBody>
      </p:sp>
      <p:sp>
        <p:nvSpPr>
          <p:cNvPr id="4" name="Нижний колонтитул 3"/>
          <p:cNvSpPr>
            <a:spLocks noGrp="1"/>
          </p:cNvSpPr>
          <p:nvPr>
            <p:ph type="ftr" sz="quarter" idx="11"/>
          </p:nvPr>
        </p:nvSpPr>
        <p:spPr/>
        <p:txBody>
          <a:bodyPr/>
          <a:lstStyle/>
          <a:p>
            <a:r>
              <a:rPr lang="ru-RU" smtClean="0"/>
              <a:t>Абакан, 06.05.2023</a:t>
            </a:r>
            <a:endParaRPr lang="ru-RU"/>
          </a:p>
        </p:txBody>
      </p:sp>
      <p:sp>
        <p:nvSpPr>
          <p:cNvPr id="2" name="Номер слайда 1"/>
          <p:cNvSpPr>
            <a:spLocks noGrp="1"/>
          </p:cNvSpPr>
          <p:nvPr>
            <p:ph type="sldNum" sz="quarter" idx="12"/>
          </p:nvPr>
        </p:nvSpPr>
        <p:spPr/>
        <p:txBody>
          <a:bodyPr/>
          <a:lstStyle/>
          <a:p>
            <a:fld id="{117B7F7D-79EA-4AFD-8F93-1B2C33CB4F9F}" type="slidenum">
              <a:rPr lang="ru-RU" smtClean="0"/>
              <a:t>138</a:t>
            </a:fld>
            <a:endParaRPr lang="ru-RU"/>
          </a:p>
        </p:txBody>
      </p:sp>
      <p:pic>
        <p:nvPicPr>
          <p:cNvPr id="7"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7300" t="35634" r="73578" b="17226"/>
          <a:stretch/>
        </p:blipFill>
        <p:spPr bwMode="auto">
          <a:xfrm>
            <a:off x="6551712" y="3356992"/>
            <a:ext cx="2592288" cy="29523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796236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481328"/>
            <a:ext cx="8229600" cy="4900000"/>
          </a:xfrm>
        </p:spPr>
        <p:txBody>
          <a:bodyPr>
            <a:noAutofit/>
          </a:bodyPr>
          <a:lstStyle/>
          <a:p>
            <a:r>
              <a:rPr lang="ru-RU" sz="2000" dirty="0">
                <a:latin typeface="Times New Roman" panose="02020603050405020304" pitchFamily="18" charset="0"/>
                <a:cs typeface="Times New Roman" panose="02020603050405020304" pitchFamily="18" charset="0"/>
              </a:rPr>
              <a:t>Статья 16. Государственный контроль (надзор) за соблюдением законодательства об архивном деле</a:t>
            </a:r>
          </a:p>
          <a:p>
            <a:r>
              <a:rPr lang="ru-RU" sz="2000" dirty="0" smtClean="0">
                <a:latin typeface="Times New Roman" panose="02020603050405020304" pitchFamily="18" charset="0"/>
                <a:cs typeface="Times New Roman" panose="02020603050405020304" pitchFamily="18" charset="0"/>
              </a:rPr>
              <a:t>1</a:t>
            </a:r>
            <a:r>
              <a:rPr lang="ru-RU" sz="2000" dirty="0">
                <a:latin typeface="Times New Roman" panose="02020603050405020304" pitchFamily="18" charset="0"/>
                <a:cs typeface="Times New Roman" panose="02020603050405020304" pitchFamily="18" charset="0"/>
              </a:rPr>
              <a:t>. Государственный контроль (надзор) за соблюдением законодательства об архивном деле осуществляется посредством:</a:t>
            </a:r>
          </a:p>
          <a:p>
            <a:r>
              <a:rPr lang="ru-RU" sz="2000" dirty="0" smtClean="0">
                <a:latin typeface="Times New Roman" panose="02020603050405020304" pitchFamily="18" charset="0"/>
                <a:cs typeface="Times New Roman" panose="02020603050405020304" pitchFamily="18" charset="0"/>
              </a:rPr>
              <a:t>2</a:t>
            </a:r>
            <a:r>
              <a:rPr lang="ru-RU" sz="2000" dirty="0">
                <a:latin typeface="Times New Roman" panose="02020603050405020304" pitchFamily="18" charset="0"/>
                <a:cs typeface="Times New Roman" panose="02020603050405020304" pitchFamily="18" charset="0"/>
              </a:rPr>
              <a:t>) регионального государственного контроля (надзора) за соблюдением законодательства об архивном деле - уполномоченными органами исполнительной власти субъектов Российской Федерации в соответствии с положениями, утверждаемыми высшими исполнительными органами государственной власти субъектов Российской Федерации.</a:t>
            </a: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p:txBody>
          <a:bodyPr>
            <a:normAutofit fontScale="90000"/>
          </a:bodyPr>
          <a:lstStyle/>
          <a:p>
            <a:pPr algn="ctr"/>
            <a:r>
              <a:rPr lang="ru-RU" sz="3100" b="0" dirty="0">
                <a:effectLst/>
                <a:latin typeface="Times New Roman" panose="02020603050405020304" pitchFamily="18" charset="0"/>
                <a:cs typeface="Times New Roman" panose="02020603050405020304" pitchFamily="18" charset="0"/>
              </a:rPr>
              <a:t>Федеральный закон "Об архивном деле в Российской Федерации" от 22.10.2004 N 125-ФЗ</a:t>
            </a:r>
            <a:r>
              <a:rPr lang="ru-RU" b="0" dirty="0">
                <a:effectLst/>
                <a:latin typeface="Times New Roman" panose="02020603050405020304" pitchFamily="18" charset="0"/>
                <a:cs typeface="Times New Roman" panose="02020603050405020304" pitchFamily="18" charset="0"/>
              </a:rPr>
              <a:t/>
            </a:r>
            <a:br>
              <a:rPr lang="ru-RU" b="0" dirty="0">
                <a:effectLst/>
                <a:latin typeface="Times New Roman" panose="02020603050405020304" pitchFamily="18" charset="0"/>
                <a:cs typeface="Times New Roman" panose="02020603050405020304" pitchFamily="18" charset="0"/>
              </a:rPr>
            </a:b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14</a:t>
            </a:fld>
            <a:endParaRPr lang="ru-RU"/>
          </a:p>
        </p:txBody>
      </p:sp>
    </p:spTree>
    <p:extLst>
      <p:ext uri="{BB962C8B-B14F-4D97-AF65-F5344CB8AC3E}">
        <p14:creationId xmlns:p14="http://schemas.microsoft.com/office/powerpoint/2010/main" val="4686274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481328"/>
            <a:ext cx="8229600" cy="4900000"/>
          </a:xfrm>
        </p:spPr>
        <p:txBody>
          <a:bodyPr>
            <a:noAutofit/>
          </a:bodyPr>
          <a:lstStyle/>
          <a:p>
            <a:r>
              <a:rPr lang="ru-RU" sz="2000" dirty="0">
                <a:latin typeface="Times New Roman" panose="02020603050405020304" pitchFamily="18" charset="0"/>
                <a:cs typeface="Times New Roman" panose="02020603050405020304" pitchFamily="18" charset="0"/>
              </a:rPr>
              <a:t>2) для регионального государственного контроля (надзора) за соблюдением законодательства об архивном деле - соблюдение обязательных требований, установленных в соответствии с федеральными законами Российской Федерации и иными нормативными правовыми актами Российской Федерации, законами субъектов Российской Федерации и иными нормативными правовыми актами субъектов Российской Федерации, к организации хранения, комплектования, учета и использования документов Архивного фонда Российской Федерации и других архивных документов на территории соответствующего субъекта Российской Федерации, за исключением случаев, указанных в пункте 1 настоящей части.</a:t>
            </a:r>
          </a:p>
          <a:p>
            <a:r>
              <a:rPr lang="ru-RU" sz="2000" dirty="0" smtClean="0">
                <a:latin typeface="Times New Roman" panose="02020603050405020304" pitchFamily="18" charset="0"/>
                <a:cs typeface="Times New Roman" panose="02020603050405020304" pitchFamily="18" charset="0"/>
              </a:rPr>
              <a:t>3</a:t>
            </a:r>
            <a:r>
              <a:rPr lang="ru-RU" sz="2000" dirty="0">
                <a:latin typeface="Times New Roman" panose="02020603050405020304" pitchFamily="18" charset="0"/>
                <a:cs typeface="Times New Roman" panose="02020603050405020304" pitchFamily="18" charset="0"/>
              </a:rPr>
              <a:t>. Организация и осуществление государственного контроля (надзора) за соблюдением законодательства об архивном деле регулируются Федеральным законом от 31 июля 2020 года № 248-ФЗ "О государственном контроле (надзоре) и муниципальном контроле в Российской Федерации".</a:t>
            </a: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p:txBody>
          <a:bodyPr>
            <a:normAutofit fontScale="90000"/>
          </a:bodyPr>
          <a:lstStyle/>
          <a:p>
            <a:pPr algn="ctr"/>
            <a:r>
              <a:rPr lang="ru-RU" sz="3100" b="0" dirty="0">
                <a:effectLst/>
                <a:latin typeface="Times New Roman" panose="02020603050405020304" pitchFamily="18" charset="0"/>
                <a:cs typeface="Times New Roman" panose="02020603050405020304" pitchFamily="18" charset="0"/>
              </a:rPr>
              <a:t>Федеральный закон "Об архивном деле в Российской Федерации" от 22.10.2004 N 125-ФЗ</a:t>
            </a:r>
            <a:r>
              <a:rPr lang="ru-RU" b="0" dirty="0">
                <a:effectLst/>
                <a:latin typeface="Times New Roman" panose="02020603050405020304" pitchFamily="18" charset="0"/>
                <a:cs typeface="Times New Roman" panose="02020603050405020304" pitchFamily="18" charset="0"/>
              </a:rPr>
              <a:t/>
            </a:r>
            <a:br>
              <a:rPr lang="ru-RU" b="0" dirty="0">
                <a:effectLst/>
                <a:latin typeface="Times New Roman" panose="02020603050405020304" pitchFamily="18" charset="0"/>
                <a:cs typeface="Times New Roman" panose="02020603050405020304" pitchFamily="18" charset="0"/>
              </a:rPr>
            </a:b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15</a:t>
            </a:fld>
            <a:endParaRPr lang="ru-RU"/>
          </a:p>
        </p:txBody>
      </p:sp>
    </p:spTree>
    <p:extLst>
      <p:ext uri="{BB962C8B-B14F-4D97-AF65-F5344CB8AC3E}">
        <p14:creationId xmlns:p14="http://schemas.microsoft.com/office/powerpoint/2010/main" val="2999179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481328"/>
            <a:ext cx="8229600" cy="4900000"/>
          </a:xfrm>
        </p:spPr>
        <p:txBody>
          <a:bodyPr>
            <a:noAutofit/>
          </a:bodyPr>
          <a:lstStyle/>
          <a:p>
            <a:r>
              <a:rPr lang="ru-RU" sz="2000" dirty="0">
                <a:latin typeface="Times New Roman" panose="02020603050405020304" pitchFamily="18" charset="0"/>
                <a:cs typeface="Times New Roman" panose="02020603050405020304" pitchFamily="18" charset="0"/>
              </a:rPr>
              <a:t>Статья 17. Обязанности государственных органов, органов местного самоуправления, организаций и граждан, занимающихся предпринимательской деятельностью без образования юридического лица, по обеспечению сохранности архивных документов</a:t>
            </a:r>
          </a:p>
          <a:p>
            <a:r>
              <a:rPr lang="ru-RU" sz="2000" dirty="0">
                <a:latin typeface="Times New Roman" panose="02020603050405020304" pitchFamily="18" charset="0"/>
                <a:cs typeface="Times New Roman" panose="02020603050405020304" pitchFamily="18" charset="0"/>
              </a:rPr>
              <a:t>1. Государственные органы, органы местного самоуправления, организации и граждане, занимающиеся предпринимательской деятельностью без образования юридического лица, нотариусы, занимающиеся частной практикой, обязаны обеспечивать сохранность архивных документов, в том числе документов по личному составу, в течение сроков их хранения, установленных федеральными законами, иными нормативными правовыми актами Российской Федерации, а также перечнями документов, предусмотренными частью 3 статьи 6 и частями 1 и 11 статьи 23 настоящего </a:t>
            </a:r>
            <a:r>
              <a:rPr lang="ru-RU" sz="2000" dirty="0" smtClean="0">
                <a:latin typeface="Times New Roman" panose="02020603050405020304" pitchFamily="18" charset="0"/>
                <a:cs typeface="Times New Roman" panose="02020603050405020304" pitchFamily="18" charset="0"/>
              </a:rPr>
              <a:t>Федерального </a:t>
            </a:r>
            <a:r>
              <a:rPr lang="ru-RU" sz="2000" dirty="0">
                <a:latin typeface="Times New Roman" panose="02020603050405020304" pitchFamily="18" charset="0"/>
                <a:cs typeface="Times New Roman" panose="02020603050405020304" pitchFamily="18" charset="0"/>
              </a:rPr>
              <a:t>закона</a:t>
            </a:r>
            <a:r>
              <a:rPr lang="ru-RU" sz="2000" dirty="0" smtClean="0">
                <a:latin typeface="Times New Roman" panose="02020603050405020304" pitchFamily="18" charset="0"/>
                <a:cs typeface="Times New Roman" panose="02020603050405020304" pitchFamily="18" charset="0"/>
              </a:rPr>
              <a:t>.</a:t>
            </a:r>
          </a:p>
          <a:p>
            <a:r>
              <a:rPr lang="ru-RU" sz="2000" dirty="0">
                <a:latin typeface="Times New Roman" panose="02020603050405020304" pitchFamily="18" charset="0"/>
                <a:cs typeface="Times New Roman" panose="02020603050405020304" pitchFamily="18" charset="0"/>
              </a:rPr>
              <a:t>2. Уничтожение документов Архивного фонда Российской Федерации запрещается.</a:t>
            </a: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p:txBody>
          <a:bodyPr>
            <a:normAutofit fontScale="90000"/>
          </a:bodyPr>
          <a:lstStyle/>
          <a:p>
            <a:pPr algn="ctr"/>
            <a:r>
              <a:rPr lang="ru-RU" sz="3100" b="0" dirty="0">
                <a:effectLst/>
                <a:latin typeface="Times New Roman" panose="02020603050405020304" pitchFamily="18" charset="0"/>
                <a:cs typeface="Times New Roman" panose="02020603050405020304" pitchFamily="18" charset="0"/>
              </a:rPr>
              <a:t>Федеральный закон "Об архивном деле в Российской Федерации" от 22.10.2004 N 125-ФЗ</a:t>
            </a:r>
            <a:r>
              <a:rPr lang="ru-RU" b="0" dirty="0">
                <a:effectLst/>
                <a:latin typeface="Times New Roman" panose="02020603050405020304" pitchFamily="18" charset="0"/>
                <a:cs typeface="Times New Roman" panose="02020603050405020304" pitchFamily="18" charset="0"/>
              </a:rPr>
              <a:t/>
            </a:r>
            <a:br>
              <a:rPr lang="ru-RU" b="0" dirty="0">
                <a:effectLst/>
                <a:latin typeface="Times New Roman" panose="02020603050405020304" pitchFamily="18" charset="0"/>
                <a:cs typeface="Times New Roman" panose="02020603050405020304" pitchFamily="18" charset="0"/>
              </a:rPr>
            </a:b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16</a:t>
            </a:fld>
            <a:endParaRPr lang="ru-RU"/>
          </a:p>
        </p:txBody>
      </p:sp>
    </p:spTree>
    <p:extLst>
      <p:ext uri="{BB962C8B-B14F-4D97-AF65-F5344CB8AC3E}">
        <p14:creationId xmlns:p14="http://schemas.microsoft.com/office/powerpoint/2010/main" val="2722466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481328"/>
            <a:ext cx="8229600" cy="4539960"/>
          </a:xfrm>
        </p:spPr>
        <p:txBody>
          <a:bodyPr>
            <a:noAutofit/>
          </a:bodyPr>
          <a:lstStyle/>
          <a:p>
            <a:r>
              <a:rPr lang="ru-RU" sz="2000" dirty="0">
                <a:latin typeface="Times New Roman" panose="02020603050405020304" pitchFamily="18" charset="0"/>
                <a:cs typeface="Times New Roman" panose="02020603050405020304" pitchFamily="18" charset="0"/>
              </a:rPr>
              <a:t>Статья 89. Хранение документов общества</a:t>
            </a:r>
          </a:p>
          <a:p>
            <a:r>
              <a:rPr lang="ru-RU" sz="2000" dirty="0" smtClean="0">
                <a:latin typeface="Times New Roman" panose="02020603050405020304" pitchFamily="18" charset="0"/>
                <a:cs typeface="Times New Roman" panose="02020603050405020304" pitchFamily="18" charset="0"/>
              </a:rPr>
              <a:t>1</a:t>
            </a:r>
            <a:r>
              <a:rPr lang="ru-RU" sz="2000" dirty="0">
                <a:latin typeface="Times New Roman" panose="02020603050405020304" pitchFamily="18" charset="0"/>
                <a:cs typeface="Times New Roman" panose="02020603050405020304" pitchFamily="18" charset="0"/>
              </a:rPr>
              <a:t>. Общество обязано хранить документы, предусмотренные настоящим Федеральным законом, уставом общества, внутренними документами общества, решениями общего собрания акционеров, совета директоров (наблюдательного совета) общества, органов управления общества, а также документы, предусмотренные нормативными правовыми актами Российской Федерации.</a:t>
            </a:r>
          </a:p>
          <a:p>
            <a:r>
              <a:rPr lang="ru-RU" sz="2000" dirty="0" smtClean="0">
                <a:latin typeface="Times New Roman" panose="02020603050405020304" pitchFamily="18" charset="0"/>
                <a:cs typeface="Times New Roman" panose="02020603050405020304" pitchFamily="18" charset="0"/>
              </a:rPr>
              <a:t>2</a:t>
            </a:r>
            <a:r>
              <a:rPr lang="ru-RU" sz="2000" dirty="0">
                <a:latin typeface="Times New Roman" panose="02020603050405020304" pitchFamily="18" charset="0"/>
                <a:cs typeface="Times New Roman" panose="02020603050405020304" pitchFamily="18" charset="0"/>
              </a:rPr>
              <a:t>. Общество хранит документы, предусмотренные пунктом 1 настоящей статьи, по месту нахождения его исполнительного органа в порядке и в течение сроков, которые установлены Банком России</a:t>
            </a:r>
            <a:r>
              <a:rPr lang="ru-RU" sz="2000" dirty="0" smtClean="0">
                <a:latin typeface="Times New Roman" panose="02020603050405020304" pitchFamily="18" charset="0"/>
                <a:cs typeface="Times New Roman" panose="02020603050405020304" pitchFamily="18" charset="0"/>
              </a:rPr>
              <a:t>.</a:t>
            </a:r>
          </a:p>
          <a:p>
            <a:r>
              <a:rPr lang="ru-RU" sz="2000" dirty="0">
                <a:latin typeface="Times New Roman" panose="02020603050405020304" pitchFamily="18" charset="0"/>
                <a:cs typeface="Times New Roman" panose="02020603050405020304" pitchFamily="18" charset="0"/>
              </a:rPr>
              <a:t>Постановление ФКЦБ РФ от 16.07.2003 N 03-33/</a:t>
            </a:r>
            <a:r>
              <a:rPr lang="ru-RU" sz="2000" dirty="0" err="1">
                <a:latin typeface="Times New Roman" panose="02020603050405020304" pitchFamily="18" charset="0"/>
                <a:cs typeface="Times New Roman" panose="02020603050405020304" pitchFamily="18" charset="0"/>
              </a:rPr>
              <a:t>пс</a:t>
            </a:r>
            <a:r>
              <a:rPr lang="ru-RU" sz="2000" dirty="0">
                <a:latin typeface="Times New Roman" panose="02020603050405020304" pitchFamily="18" charset="0"/>
                <a:cs typeface="Times New Roman" panose="02020603050405020304" pitchFamily="18" charset="0"/>
              </a:rPr>
              <a:t> "Об утверждении Положения о порядке и сроках хранения документов акционерных обществ" (Зарегистрировано в Минюсте РФ 21.08.2003 N 4994)</a:t>
            </a:r>
          </a:p>
          <a:p>
            <a:endParaRPr lang="ru-RU" sz="2400" dirty="0">
              <a:latin typeface="Times New Roman" panose="02020603050405020304" pitchFamily="18" charset="0"/>
              <a:cs typeface="Times New Roman" panose="02020603050405020304" pitchFamily="18" charset="0"/>
            </a:endParaRP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p:txBody>
          <a:bodyPr>
            <a:normAutofit fontScale="90000"/>
          </a:bodyPr>
          <a:lstStyle/>
          <a:p>
            <a:pPr algn="ctr"/>
            <a:r>
              <a:rPr lang="ru-RU" sz="3100" b="0" dirty="0">
                <a:effectLst/>
                <a:latin typeface="Times New Roman" panose="02020603050405020304" pitchFamily="18" charset="0"/>
                <a:cs typeface="Times New Roman" panose="02020603050405020304" pitchFamily="18" charset="0"/>
              </a:rPr>
              <a:t>Федеральный закон от 26.12.1995 N 208-ФЗ (ред. от 07.10.2022, с изм. от 19.12.2022) "Об акционерных обществах"</a:t>
            </a: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17</a:t>
            </a:fld>
            <a:endParaRPr lang="ru-RU"/>
          </a:p>
        </p:txBody>
      </p:sp>
    </p:spTree>
    <p:extLst>
      <p:ext uri="{BB962C8B-B14F-4D97-AF65-F5344CB8AC3E}">
        <p14:creationId xmlns:p14="http://schemas.microsoft.com/office/powerpoint/2010/main" val="21429602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481328"/>
            <a:ext cx="8229600" cy="4539960"/>
          </a:xfrm>
        </p:spPr>
        <p:txBody>
          <a:bodyPr>
            <a:noAutofit/>
          </a:bodyPr>
          <a:lstStyle/>
          <a:p>
            <a:r>
              <a:rPr lang="ru-RU" sz="2300" dirty="0">
                <a:latin typeface="Times New Roman" panose="02020603050405020304" pitchFamily="18" charset="0"/>
                <a:cs typeface="Times New Roman" panose="02020603050405020304" pitchFamily="18" charset="0"/>
              </a:rPr>
              <a:t>Статья 50. Хранение документов общества и предоставление обществом информации</a:t>
            </a:r>
          </a:p>
          <a:p>
            <a:r>
              <a:rPr lang="ru-RU" sz="2300" dirty="0" smtClean="0">
                <a:latin typeface="Times New Roman" panose="02020603050405020304" pitchFamily="18" charset="0"/>
                <a:cs typeface="Times New Roman" panose="02020603050405020304" pitchFamily="18" charset="0"/>
              </a:rPr>
              <a:t>1</a:t>
            </a:r>
            <a:r>
              <a:rPr lang="ru-RU" sz="2300" dirty="0">
                <a:latin typeface="Times New Roman" panose="02020603050405020304" pitchFamily="18" charset="0"/>
                <a:cs typeface="Times New Roman" panose="02020603050405020304" pitchFamily="18" charset="0"/>
              </a:rPr>
              <a:t>. Общество обязано хранить документы, предусмотренные федеральными законами и иными нормативными правовыми актами Российской Федерации, уставом общества, внутренними документами общества, решениями общего собрания участников общества, совета директоров (наблюдательного совета) общества и исполнительных органов общества.</a:t>
            </a:r>
            <a:endParaRPr lang="ru-RU" sz="2400" dirty="0">
              <a:latin typeface="Times New Roman" panose="02020603050405020304" pitchFamily="18" charset="0"/>
              <a:cs typeface="Times New Roman" panose="02020603050405020304" pitchFamily="18" charset="0"/>
            </a:endParaRP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p:txBody>
          <a:bodyPr>
            <a:normAutofit fontScale="90000"/>
          </a:bodyPr>
          <a:lstStyle/>
          <a:p>
            <a:pPr algn="ctr"/>
            <a:r>
              <a:rPr lang="ru-RU" sz="3100" b="0" dirty="0">
                <a:effectLst/>
                <a:latin typeface="Times New Roman" panose="02020603050405020304" pitchFamily="18" charset="0"/>
                <a:cs typeface="Times New Roman" panose="02020603050405020304" pitchFamily="18" charset="0"/>
              </a:rPr>
              <a:t>Федеральный закон от 08.02.1998 N 14-ФЗ (ред. от 16.04.2022) "Об обществах с ограниченной ответственностью"</a:t>
            </a:r>
          </a:p>
        </p:txBody>
      </p:sp>
      <p:sp>
        <p:nvSpPr>
          <p:cNvPr id="6" name="Номер слайда 5"/>
          <p:cNvSpPr>
            <a:spLocks noGrp="1"/>
          </p:cNvSpPr>
          <p:nvPr>
            <p:ph type="sldNum" sz="quarter" idx="12"/>
          </p:nvPr>
        </p:nvSpPr>
        <p:spPr/>
        <p:txBody>
          <a:bodyPr/>
          <a:lstStyle/>
          <a:p>
            <a:fld id="{117B7F7D-79EA-4AFD-8F93-1B2C33CB4F9F}" type="slidenum">
              <a:rPr lang="ru-RU" smtClean="0"/>
              <a:t>18</a:t>
            </a:fld>
            <a:endParaRPr lang="ru-RU"/>
          </a:p>
        </p:txBody>
      </p:sp>
    </p:spTree>
    <p:extLst>
      <p:ext uri="{BB962C8B-B14F-4D97-AF65-F5344CB8AC3E}">
        <p14:creationId xmlns:p14="http://schemas.microsoft.com/office/powerpoint/2010/main" val="10491416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481328"/>
            <a:ext cx="8229600" cy="4900000"/>
          </a:xfrm>
        </p:spPr>
        <p:txBody>
          <a:bodyPr>
            <a:noAutofit/>
          </a:bodyPr>
          <a:lstStyle/>
          <a:p>
            <a:r>
              <a:rPr lang="ru-RU" sz="2000" dirty="0">
                <a:latin typeface="Times New Roman" panose="02020603050405020304" pitchFamily="18" charset="0"/>
                <a:cs typeface="Times New Roman" panose="02020603050405020304" pitchFamily="18" charset="0"/>
              </a:rPr>
              <a:t>Статья 19. Государственный учет документов Архивного фонда Российской Федерации</a:t>
            </a:r>
          </a:p>
          <a:p>
            <a:endParaRPr lang="ru-RU" sz="2000" dirty="0">
              <a:latin typeface="Times New Roman" panose="02020603050405020304" pitchFamily="18" charset="0"/>
              <a:cs typeface="Times New Roman" panose="02020603050405020304" pitchFamily="18" charset="0"/>
            </a:endParaRPr>
          </a:p>
          <a:p>
            <a:r>
              <a:rPr lang="ru-RU" sz="2000" dirty="0">
                <a:latin typeface="Times New Roman" panose="02020603050405020304" pitchFamily="18" charset="0"/>
                <a:cs typeface="Times New Roman" panose="02020603050405020304" pitchFamily="18" charset="0"/>
              </a:rPr>
              <a:t>1. Документы Архивного фонда Российской Федерации независимо от места их хранения подлежат государственному учету. Порядок государственного учета документов Архивного фонда Российской Федерации определяется уполномоченным федеральным органом исполнительной власти в сфере архивного дела и делопроизводства. Уникальные документы подлежат также учету в Государственном реестре уникальных документов Архивного фонда Российской Федерации, ведение которого осуществляется уполномоченным федеральным органом исполнительной власти в сфере архивного дела и делопроизводства.</a:t>
            </a: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p:txBody>
          <a:bodyPr>
            <a:normAutofit fontScale="90000"/>
          </a:bodyPr>
          <a:lstStyle/>
          <a:p>
            <a:pPr algn="ctr"/>
            <a:r>
              <a:rPr lang="ru-RU" sz="3100" b="0" dirty="0">
                <a:effectLst/>
                <a:latin typeface="Times New Roman" panose="02020603050405020304" pitchFamily="18" charset="0"/>
                <a:cs typeface="Times New Roman" panose="02020603050405020304" pitchFamily="18" charset="0"/>
              </a:rPr>
              <a:t>Федеральный закон "Об архивном деле в Российской Федерации" от 22.10.2004 N 125-ФЗ</a:t>
            </a:r>
            <a:r>
              <a:rPr lang="ru-RU" b="0" dirty="0">
                <a:effectLst/>
                <a:latin typeface="Times New Roman" panose="02020603050405020304" pitchFamily="18" charset="0"/>
                <a:cs typeface="Times New Roman" panose="02020603050405020304" pitchFamily="18" charset="0"/>
              </a:rPr>
              <a:t/>
            </a:r>
            <a:br>
              <a:rPr lang="ru-RU" b="0" dirty="0">
                <a:effectLst/>
                <a:latin typeface="Times New Roman" panose="02020603050405020304" pitchFamily="18" charset="0"/>
                <a:cs typeface="Times New Roman" panose="02020603050405020304" pitchFamily="18" charset="0"/>
              </a:rPr>
            </a:b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19</a:t>
            </a:fld>
            <a:endParaRPr lang="ru-RU"/>
          </a:p>
        </p:txBody>
      </p:sp>
    </p:spTree>
    <p:extLst>
      <p:ext uri="{BB962C8B-B14F-4D97-AF65-F5344CB8AC3E}">
        <p14:creationId xmlns:p14="http://schemas.microsoft.com/office/powerpoint/2010/main" val="42758726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85000" lnSpcReduction="10000"/>
          </a:bodyPr>
          <a:lstStyle/>
          <a:p>
            <a:r>
              <a:rPr lang="ru-RU" dirty="0">
                <a:latin typeface="Times New Roman" panose="02020603050405020304" pitchFamily="18" charset="0"/>
                <a:cs typeface="Times New Roman" panose="02020603050405020304" pitchFamily="18" charset="0"/>
              </a:rPr>
              <a:t>Современное состояние и перспективы развития нормативного регулирования и методического обеспечения архивного </a:t>
            </a:r>
            <a:r>
              <a:rPr lang="ru-RU" dirty="0" smtClean="0">
                <a:latin typeface="Times New Roman" panose="02020603050405020304" pitchFamily="18" charset="0"/>
                <a:cs typeface="Times New Roman" panose="02020603050405020304" pitchFamily="18" charset="0"/>
              </a:rPr>
              <a:t>дела</a:t>
            </a:r>
          </a:p>
          <a:p>
            <a:r>
              <a:rPr lang="ru-RU" dirty="0">
                <a:latin typeface="Times New Roman" panose="02020603050405020304" pitchFamily="18" charset="0"/>
                <a:cs typeface="Times New Roman" panose="02020603050405020304" pitchFamily="18" charset="0"/>
              </a:rPr>
              <a:t>О новых </a:t>
            </a:r>
            <a:r>
              <a:rPr lang="ru-RU" dirty="0" smtClean="0">
                <a:latin typeface="Times New Roman" panose="02020603050405020304" pitchFamily="18" charset="0"/>
                <a:cs typeface="Times New Roman" panose="02020603050405020304" pitchFamily="18" charset="0"/>
              </a:rPr>
              <a:t>Правилах </a:t>
            </a:r>
            <a:r>
              <a:rPr lang="ru-RU" dirty="0">
                <a:latin typeface="Times New Roman" panose="02020603050405020304" pitchFamily="18" charset="0"/>
                <a:cs typeface="Times New Roman" panose="02020603050405020304" pitchFamily="18" charset="0"/>
              </a:rPr>
              <a:t>организации хранения, комплектования, учёта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a:t>
            </a:r>
            <a:r>
              <a:rPr lang="ru-RU" dirty="0" smtClean="0">
                <a:latin typeface="Times New Roman" panose="02020603050405020304" pitchFamily="18" charset="0"/>
                <a:cs typeface="Times New Roman" panose="02020603050405020304" pitchFamily="18" charset="0"/>
              </a:rPr>
              <a:t>организациях</a:t>
            </a:r>
          </a:p>
          <a:p>
            <a:r>
              <a:rPr lang="ru-RU" dirty="0">
                <a:latin typeface="Times New Roman" panose="02020603050405020304" pitchFamily="18" charset="0"/>
                <a:cs typeface="Times New Roman" panose="02020603050405020304" pitchFamily="18" charset="0"/>
              </a:rPr>
              <a:t>Экспертиза ценности документов в организациях </a:t>
            </a:r>
            <a:endParaRPr lang="ru-RU" dirty="0" smtClean="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Хранение электронных документов </a:t>
            </a:r>
            <a:endParaRPr lang="ru-RU" dirty="0" smtClean="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Современные тенденции в </a:t>
            </a:r>
            <a:r>
              <a:rPr lang="ru-RU" dirty="0" smtClean="0">
                <a:latin typeface="Times New Roman" panose="02020603050405020304" pitchFamily="18" charset="0"/>
                <a:cs typeface="Times New Roman" panose="02020603050405020304" pitchFamily="18" charset="0"/>
              </a:rPr>
              <a:t>образовании. Программы </a:t>
            </a:r>
            <a:r>
              <a:rPr lang="ru-RU" dirty="0">
                <a:latin typeface="Times New Roman" panose="02020603050405020304" pitchFamily="18" charset="0"/>
                <a:cs typeface="Times New Roman" panose="02020603050405020304" pitchFamily="18" charset="0"/>
              </a:rPr>
              <a:t>повышения квалификации и переподготовки ВНИИДАД. </a:t>
            </a:r>
          </a:p>
          <a:p>
            <a:endParaRPr lang="ru-RU" dirty="0" smtClean="0">
              <a:latin typeface="Times New Roman" panose="02020603050405020304" pitchFamily="18" charset="0"/>
              <a:cs typeface="Times New Roman" panose="02020603050405020304" pitchFamily="18" charset="0"/>
            </a:endParaRPr>
          </a:p>
          <a:p>
            <a:endParaRPr lang="ru-RU" dirty="0"/>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Номер слайда 3"/>
          <p:cNvSpPr>
            <a:spLocks noGrp="1"/>
          </p:cNvSpPr>
          <p:nvPr>
            <p:ph type="sldNum" sz="quarter" idx="12"/>
          </p:nvPr>
        </p:nvSpPr>
        <p:spPr/>
        <p:txBody>
          <a:bodyPr/>
          <a:lstStyle/>
          <a:p>
            <a:fld id="{117B7F7D-79EA-4AFD-8F93-1B2C33CB4F9F}" type="slidenum">
              <a:rPr lang="ru-RU" smtClean="0"/>
              <a:t>2</a:t>
            </a:fld>
            <a:endParaRPr lang="ru-RU"/>
          </a:p>
        </p:txBody>
      </p:sp>
      <p:sp>
        <p:nvSpPr>
          <p:cNvPr id="5" name="Заголовок 4"/>
          <p:cNvSpPr>
            <a:spLocks noGrp="1"/>
          </p:cNvSpPr>
          <p:nvPr>
            <p:ph type="title"/>
          </p:nvPr>
        </p:nvSpPr>
        <p:spPr/>
        <p:txBody>
          <a:bodyPr>
            <a:normAutofit/>
          </a:bodyPr>
          <a:lstStyle/>
          <a:p>
            <a:pPr algn="ctr"/>
            <a:r>
              <a:rPr lang="ru-RU" b="0" dirty="0" smtClean="0">
                <a:effectLst/>
                <a:latin typeface="Times New Roman" panose="02020603050405020304" pitchFamily="18" charset="0"/>
                <a:cs typeface="Times New Roman" panose="02020603050405020304" pitchFamily="18" charset="0"/>
              </a:rPr>
              <a:t>Темы семинара</a:t>
            </a:r>
            <a:endParaRPr lang="ru-RU" b="0" dirty="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39820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481328"/>
            <a:ext cx="8229600" cy="4900000"/>
          </a:xfrm>
        </p:spPr>
        <p:txBody>
          <a:bodyPr>
            <a:noAutofit/>
          </a:bodyPr>
          <a:lstStyle/>
          <a:p>
            <a:r>
              <a:rPr lang="ru-RU" sz="2000" dirty="0">
                <a:latin typeface="Times New Roman" panose="02020603050405020304" pitchFamily="18" charset="0"/>
                <a:cs typeface="Times New Roman" panose="02020603050405020304" pitchFamily="18" charset="0"/>
              </a:rPr>
              <a:t>Статья 20. Источники комплектования государственных и муниципальных архивов архивными документами</a:t>
            </a:r>
          </a:p>
          <a:p>
            <a:r>
              <a:rPr lang="ru-RU" sz="2000" dirty="0" smtClean="0">
                <a:latin typeface="Times New Roman" panose="02020603050405020304" pitchFamily="18" charset="0"/>
                <a:cs typeface="Times New Roman" panose="02020603050405020304" pitchFamily="18" charset="0"/>
              </a:rPr>
              <a:t> 1</a:t>
            </a:r>
            <a:r>
              <a:rPr lang="ru-RU" sz="2000" dirty="0">
                <a:latin typeface="Times New Roman" panose="02020603050405020304" pitchFamily="18" charset="0"/>
                <a:cs typeface="Times New Roman" panose="02020603050405020304" pitchFamily="18" charset="0"/>
              </a:rPr>
              <a:t>. Государственные органы, органы местного самоуправления, организации и граждане, в процессе деятельности которых образуются документы Архивного фонда Российской Федерации и другие архивные документы, подлежащие приему на хранение в государственные и муниципальные архивы, выступают источниками комплектования государственных и муниципальных архивов архивными документами.</a:t>
            </a:r>
          </a:p>
          <a:p>
            <a:r>
              <a:rPr lang="ru-RU" sz="2000" dirty="0" smtClean="0">
                <a:latin typeface="Times New Roman" panose="02020603050405020304" pitchFamily="18" charset="0"/>
                <a:cs typeface="Times New Roman" panose="02020603050405020304" pitchFamily="18" charset="0"/>
              </a:rPr>
              <a:t>2</a:t>
            </a:r>
            <a:r>
              <a:rPr lang="ru-RU" sz="2000" dirty="0">
                <a:latin typeface="Times New Roman" panose="02020603050405020304" pitchFamily="18" charset="0"/>
                <a:cs typeface="Times New Roman" panose="02020603050405020304" pitchFamily="18" charset="0"/>
              </a:rPr>
              <a:t>. Государственные и муниципальные архивы составляют списки источников комплектования, передающих документы Архивного фонда Российской Федерации и другие архивные документы в эти архивы. Включение в указанные списки негосударственных организаций, а также граждан осуществляется на основании договора.</a:t>
            </a: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p:txBody>
          <a:bodyPr>
            <a:normAutofit fontScale="90000"/>
          </a:bodyPr>
          <a:lstStyle/>
          <a:p>
            <a:pPr algn="ctr"/>
            <a:r>
              <a:rPr lang="ru-RU" sz="3100" b="0" dirty="0">
                <a:effectLst/>
                <a:latin typeface="Times New Roman" panose="02020603050405020304" pitchFamily="18" charset="0"/>
                <a:cs typeface="Times New Roman" panose="02020603050405020304" pitchFamily="18" charset="0"/>
              </a:rPr>
              <a:t>Федеральный закон "Об архивном деле в Российской Федерации" от 22.10.2004 N 125-ФЗ</a:t>
            </a:r>
            <a:r>
              <a:rPr lang="ru-RU" b="0" dirty="0">
                <a:effectLst/>
                <a:latin typeface="Times New Roman" panose="02020603050405020304" pitchFamily="18" charset="0"/>
                <a:cs typeface="Times New Roman" panose="02020603050405020304" pitchFamily="18" charset="0"/>
              </a:rPr>
              <a:t/>
            </a:r>
            <a:br>
              <a:rPr lang="ru-RU" b="0" dirty="0">
                <a:effectLst/>
                <a:latin typeface="Times New Roman" panose="02020603050405020304" pitchFamily="18" charset="0"/>
                <a:cs typeface="Times New Roman" panose="02020603050405020304" pitchFamily="18" charset="0"/>
              </a:rPr>
            </a:b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20</a:t>
            </a:fld>
            <a:endParaRPr lang="ru-RU"/>
          </a:p>
        </p:txBody>
      </p:sp>
    </p:spTree>
    <p:extLst>
      <p:ext uri="{BB962C8B-B14F-4D97-AF65-F5344CB8AC3E}">
        <p14:creationId xmlns:p14="http://schemas.microsoft.com/office/powerpoint/2010/main" val="42246084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481328"/>
            <a:ext cx="8229600" cy="4900000"/>
          </a:xfrm>
        </p:spPr>
        <p:txBody>
          <a:bodyPr>
            <a:noAutofit/>
          </a:bodyPr>
          <a:lstStyle/>
          <a:p>
            <a:r>
              <a:rPr lang="ru-RU" sz="2000" dirty="0">
                <a:latin typeface="Times New Roman" panose="02020603050405020304" pitchFamily="18" charset="0"/>
                <a:cs typeface="Times New Roman" panose="02020603050405020304" pitchFamily="18" charset="0"/>
              </a:rPr>
              <a:t>Статья 21. Передача документов Архивного фонда Российской Федерации на постоянное хранение</a:t>
            </a:r>
          </a:p>
          <a:p>
            <a:r>
              <a:rPr lang="ru-RU" sz="2000" dirty="0" smtClean="0">
                <a:latin typeface="Times New Roman" panose="02020603050405020304" pitchFamily="18" charset="0"/>
                <a:cs typeface="Times New Roman" panose="02020603050405020304" pitchFamily="18" charset="0"/>
              </a:rPr>
              <a:t>1</a:t>
            </a:r>
            <a:r>
              <a:rPr lang="ru-RU" sz="2000" dirty="0">
                <a:latin typeface="Times New Roman" panose="02020603050405020304" pitchFamily="18" charset="0"/>
                <a:cs typeface="Times New Roman" panose="02020603050405020304" pitchFamily="18" charset="0"/>
              </a:rPr>
              <a:t>. Документы Архивного фонда Российской Федерации, находящиеся в государственной или муниципальной собственности, по истечении сроков их временного хранения в государственных органах, органах местного самоуправления либо государственных и муниципальных организациях передаются на постоянное хранение в соответствующие </a:t>
            </a:r>
            <a:r>
              <a:rPr lang="ru-RU" sz="2000" dirty="0" smtClean="0">
                <a:latin typeface="Times New Roman" panose="02020603050405020304" pitchFamily="18" charset="0"/>
                <a:cs typeface="Times New Roman" panose="02020603050405020304" pitchFamily="18" charset="0"/>
              </a:rPr>
              <a:t>государственные </a:t>
            </a:r>
            <a:r>
              <a:rPr lang="ru-RU" sz="2000" dirty="0">
                <a:latin typeface="Times New Roman" panose="02020603050405020304" pitchFamily="18" charset="0"/>
                <a:cs typeface="Times New Roman" panose="02020603050405020304" pitchFamily="18" charset="0"/>
              </a:rPr>
              <a:t>и </a:t>
            </a:r>
            <a:r>
              <a:rPr lang="ru-RU" sz="2000" dirty="0" smtClean="0">
                <a:latin typeface="Times New Roman" panose="02020603050405020304" pitchFamily="18" charset="0"/>
                <a:cs typeface="Times New Roman" panose="02020603050405020304" pitchFamily="18" charset="0"/>
              </a:rPr>
              <a:t>муниципальные </a:t>
            </a:r>
            <a:r>
              <a:rPr lang="ru-RU" sz="2000" dirty="0">
                <a:latin typeface="Times New Roman" panose="02020603050405020304" pitchFamily="18" charset="0"/>
                <a:cs typeface="Times New Roman" panose="02020603050405020304" pitchFamily="18" charset="0"/>
              </a:rPr>
              <a:t>архивы</a:t>
            </a:r>
            <a:r>
              <a:rPr lang="ru-RU" sz="2000" dirty="0" smtClean="0">
                <a:latin typeface="Times New Roman" panose="02020603050405020304" pitchFamily="18" charset="0"/>
                <a:cs typeface="Times New Roman" panose="02020603050405020304" pitchFamily="18" charset="0"/>
              </a:rPr>
              <a:t>.</a:t>
            </a:r>
          </a:p>
          <a:p>
            <a:r>
              <a:rPr lang="ru-RU" sz="2000" dirty="0">
                <a:latin typeface="Times New Roman" panose="02020603050405020304" pitchFamily="18" charset="0"/>
                <a:cs typeface="Times New Roman" panose="02020603050405020304" pitchFamily="18" charset="0"/>
              </a:rPr>
              <a:t>4. Государственным органам, органам местного самоуправления, государственным и муниципальным организациям запрещается передавать образовавшиеся в процессе их деятельности документы Архивного фонда Российской Федерации в музеи, библиотеки, научные организации, включенные в перечень, который утверждается Правительством Российской Федерации, и негосударственные организации.</a:t>
            </a: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p:txBody>
          <a:bodyPr>
            <a:normAutofit fontScale="90000"/>
          </a:bodyPr>
          <a:lstStyle/>
          <a:p>
            <a:pPr algn="ctr"/>
            <a:r>
              <a:rPr lang="ru-RU" sz="3100" b="0" dirty="0">
                <a:effectLst/>
                <a:latin typeface="Times New Roman" panose="02020603050405020304" pitchFamily="18" charset="0"/>
                <a:cs typeface="Times New Roman" panose="02020603050405020304" pitchFamily="18" charset="0"/>
              </a:rPr>
              <a:t>Федеральный закон "Об архивном деле в Российской Федерации" от 22.10.2004 N 125-ФЗ</a:t>
            </a:r>
            <a:r>
              <a:rPr lang="ru-RU" b="0" dirty="0">
                <a:effectLst/>
                <a:latin typeface="Times New Roman" panose="02020603050405020304" pitchFamily="18" charset="0"/>
                <a:cs typeface="Times New Roman" panose="02020603050405020304" pitchFamily="18" charset="0"/>
              </a:rPr>
              <a:t/>
            </a:r>
            <a:br>
              <a:rPr lang="ru-RU" b="0" dirty="0">
                <a:effectLst/>
                <a:latin typeface="Times New Roman" panose="02020603050405020304" pitchFamily="18" charset="0"/>
                <a:cs typeface="Times New Roman" panose="02020603050405020304" pitchFamily="18" charset="0"/>
              </a:rPr>
            </a:b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21</a:t>
            </a:fld>
            <a:endParaRPr lang="ru-RU"/>
          </a:p>
        </p:txBody>
      </p:sp>
    </p:spTree>
    <p:extLst>
      <p:ext uri="{BB962C8B-B14F-4D97-AF65-F5344CB8AC3E}">
        <p14:creationId xmlns:p14="http://schemas.microsoft.com/office/powerpoint/2010/main" val="25516461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481328"/>
            <a:ext cx="8229600" cy="4539960"/>
          </a:xfrm>
        </p:spPr>
        <p:txBody>
          <a:bodyPr>
            <a:noAutofit/>
          </a:bodyPr>
          <a:lstStyle/>
          <a:p>
            <a:r>
              <a:rPr lang="ru-RU" sz="1800" dirty="0">
                <a:latin typeface="Times New Roman" panose="02020603050405020304" pitchFamily="18" charset="0"/>
                <a:cs typeface="Times New Roman" panose="02020603050405020304" pitchFamily="18" charset="0"/>
              </a:rPr>
              <a:t>Статья 22. Сроки временного хранения документов Архивного фонда Российской Федерации до их передачи на постоянное хранение</a:t>
            </a:r>
          </a:p>
          <a:p>
            <a:r>
              <a:rPr lang="ru-RU" sz="1800" dirty="0">
                <a:latin typeface="Times New Roman" panose="02020603050405020304" pitchFamily="18" charset="0"/>
                <a:cs typeface="Times New Roman" panose="02020603050405020304" pitchFamily="18" charset="0"/>
              </a:rPr>
              <a:t>Устанавливаются следующие сроки временного хранения документов Архивного фонда Российской Федерации до их поступления в государственные и муниципальные архивы:</a:t>
            </a:r>
          </a:p>
          <a:p>
            <a:r>
              <a:rPr lang="ru-RU" sz="1800" dirty="0">
                <a:latin typeface="Times New Roman" panose="02020603050405020304" pitchFamily="18" charset="0"/>
                <a:cs typeface="Times New Roman" panose="02020603050405020304" pitchFamily="18" charset="0"/>
              </a:rPr>
              <a:t>1) для включенных в установленном порядке в состав Архивного фонда Российской Федерации документов федеральных органов государственной власти, иных государственных органов Российской Федерации (в том числе органов прокуратуры Российской Федерации, Центральной избирательной комиссии Российской Федерации, Счетной палаты Российской Федерации, Центрального банка Российской Федерации (Банка России)), а также для включенных в установленном порядке в состав Архивного фонда Российской Федерации документов государственных внебюджетных фондов, государственных корпораций, государственных компаний и федеральных организаций - 15 лет</a:t>
            </a:r>
            <a:r>
              <a:rPr lang="ru-RU" sz="1800" dirty="0" smtClean="0">
                <a:latin typeface="Times New Roman" panose="02020603050405020304" pitchFamily="18" charset="0"/>
                <a:cs typeface="Times New Roman" panose="02020603050405020304" pitchFamily="18" charset="0"/>
              </a:rPr>
              <a:t>;</a:t>
            </a:r>
            <a:endParaRPr lang="ru-RU" sz="1800" dirty="0">
              <a:latin typeface="Times New Roman" panose="02020603050405020304" pitchFamily="18" charset="0"/>
              <a:cs typeface="Times New Roman" panose="02020603050405020304" pitchFamily="18" charset="0"/>
            </a:endParaRP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p:txBody>
          <a:bodyPr>
            <a:normAutofit fontScale="90000"/>
          </a:bodyPr>
          <a:lstStyle/>
          <a:p>
            <a:pPr algn="ctr"/>
            <a:r>
              <a:rPr lang="ru-RU" sz="3100" b="0" dirty="0">
                <a:effectLst/>
                <a:latin typeface="Times New Roman" panose="02020603050405020304" pitchFamily="18" charset="0"/>
                <a:cs typeface="Times New Roman" panose="02020603050405020304" pitchFamily="18" charset="0"/>
              </a:rPr>
              <a:t>Федеральный закон "Об архивном деле в Российской Федерации" от 22.10.2004 N 125-ФЗ</a:t>
            </a:r>
            <a:r>
              <a:rPr lang="ru-RU" b="0" dirty="0">
                <a:effectLst/>
                <a:latin typeface="Times New Roman" panose="02020603050405020304" pitchFamily="18" charset="0"/>
                <a:cs typeface="Times New Roman" panose="02020603050405020304" pitchFamily="18" charset="0"/>
              </a:rPr>
              <a:t/>
            </a:r>
            <a:br>
              <a:rPr lang="ru-RU" b="0" dirty="0">
                <a:effectLst/>
                <a:latin typeface="Times New Roman" panose="02020603050405020304" pitchFamily="18" charset="0"/>
                <a:cs typeface="Times New Roman" panose="02020603050405020304" pitchFamily="18" charset="0"/>
              </a:rPr>
            </a:b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22</a:t>
            </a:fld>
            <a:endParaRPr lang="ru-RU"/>
          </a:p>
        </p:txBody>
      </p:sp>
    </p:spTree>
    <p:extLst>
      <p:ext uri="{BB962C8B-B14F-4D97-AF65-F5344CB8AC3E}">
        <p14:creationId xmlns:p14="http://schemas.microsoft.com/office/powerpoint/2010/main" val="18088499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481328"/>
            <a:ext cx="8229600" cy="4539960"/>
          </a:xfrm>
        </p:spPr>
        <p:txBody>
          <a:bodyPr>
            <a:noAutofit/>
          </a:bodyPr>
          <a:lstStyle/>
          <a:p>
            <a:r>
              <a:rPr lang="ru-RU" sz="2400" dirty="0">
                <a:latin typeface="Times New Roman" panose="02020603050405020304" pitchFamily="18" charset="0"/>
                <a:cs typeface="Times New Roman" panose="02020603050405020304" pitchFamily="18" charset="0"/>
              </a:rPr>
              <a:t>Статья 22. Сроки временного хранения документов Архивного фонда Российской Федерации до их передачи на постоянное хранение</a:t>
            </a:r>
          </a:p>
          <a:p>
            <a:r>
              <a:rPr lang="ru-RU" sz="2400" dirty="0" smtClean="0">
                <a:latin typeface="Times New Roman" panose="02020603050405020304" pitchFamily="18" charset="0"/>
                <a:cs typeface="Times New Roman" panose="02020603050405020304" pitchFamily="18" charset="0"/>
              </a:rPr>
              <a:t>2</a:t>
            </a:r>
            <a:r>
              <a:rPr lang="ru-RU" sz="2400" dirty="0">
                <a:latin typeface="Times New Roman" panose="02020603050405020304" pitchFamily="18" charset="0"/>
                <a:cs typeface="Times New Roman" panose="02020603050405020304" pitchFamily="18" charset="0"/>
              </a:rPr>
              <a:t>) для включенных в установленном порядке в состав Архивного фонда Российской Федерации документов органов государственной власти, иных государственных органов субъектов Российской Федерации и организаций субъектов Российской Федерации - 10 лет;</a:t>
            </a:r>
          </a:p>
          <a:p>
            <a:r>
              <a:rPr lang="ru-RU" sz="2400" dirty="0">
                <a:latin typeface="Times New Roman" panose="02020603050405020304" pitchFamily="18" charset="0"/>
                <a:cs typeface="Times New Roman" panose="02020603050405020304" pitchFamily="18" charset="0"/>
              </a:rPr>
              <a:t>3) для включенных в установленном порядке в состав Архивного фонда Российской Федерации документов органов местного самоуправления и муниципальных организаций - 5 лет</a:t>
            </a:r>
            <a:r>
              <a:rPr lang="ru-RU" sz="2400" dirty="0" smtClean="0">
                <a:latin typeface="Times New Roman" panose="02020603050405020304" pitchFamily="18" charset="0"/>
                <a:cs typeface="Times New Roman" panose="02020603050405020304" pitchFamily="18" charset="0"/>
              </a:rPr>
              <a:t>;</a:t>
            </a:r>
            <a:endParaRPr lang="ru-RU" sz="2400" dirty="0">
              <a:latin typeface="Times New Roman" panose="02020603050405020304" pitchFamily="18" charset="0"/>
              <a:cs typeface="Times New Roman" panose="02020603050405020304" pitchFamily="18" charset="0"/>
            </a:endParaRP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p:txBody>
          <a:bodyPr>
            <a:normAutofit fontScale="90000"/>
          </a:bodyPr>
          <a:lstStyle/>
          <a:p>
            <a:pPr algn="ctr"/>
            <a:r>
              <a:rPr lang="ru-RU" sz="3100" b="0" dirty="0">
                <a:effectLst/>
                <a:latin typeface="Times New Roman" panose="02020603050405020304" pitchFamily="18" charset="0"/>
                <a:cs typeface="Times New Roman" panose="02020603050405020304" pitchFamily="18" charset="0"/>
              </a:rPr>
              <a:t>Федеральный закон "Об архивном деле в Российской Федерации" от 22.10.2004 N 125-ФЗ</a:t>
            </a:r>
            <a:r>
              <a:rPr lang="ru-RU" b="0" dirty="0">
                <a:effectLst/>
                <a:latin typeface="Times New Roman" panose="02020603050405020304" pitchFamily="18" charset="0"/>
                <a:cs typeface="Times New Roman" panose="02020603050405020304" pitchFamily="18" charset="0"/>
              </a:rPr>
              <a:t/>
            </a:r>
            <a:br>
              <a:rPr lang="ru-RU" b="0" dirty="0">
                <a:effectLst/>
                <a:latin typeface="Times New Roman" panose="02020603050405020304" pitchFamily="18" charset="0"/>
                <a:cs typeface="Times New Roman" panose="02020603050405020304" pitchFamily="18" charset="0"/>
              </a:rPr>
            </a:b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23</a:t>
            </a:fld>
            <a:endParaRPr lang="ru-RU"/>
          </a:p>
        </p:txBody>
      </p:sp>
    </p:spTree>
    <p:extLst>
      <p:ext uri="{BB962C8B-B14F-4D97-AF65-F5344CB8AC3E}">
        <p14:creationId xmlns:p14="http://schemas.microsoft.com/office/powerpoint/2010/main" val="6161466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481328"/>
            <a:ext cx="8229600" cy="4539960"/>
          </a:xfrm>
        </p:spPr>
        <p:txBody>
          <a:bodyPr>
            <a:noAutofit/>
          </a:bodyPr>
          <a:lstStyle/>
          <a:p>
            <a:r>
              <a:rPr lang="ru-RU" sz="2000" dirty="0" smtClean="0">
                <a:latin typeface="Times New Roman" panose="02020603050405020304" pitchFamily="18" charset="0"/>
                <a:cs typeface="Times New Roman" panose="02020603050405020304" pitchFamily="18" charset="0"/>
              </a:rPr>
              <a:t>4</a:t>
            </a:r>
            <a:r>
              <a:rPr lang="ru-RU" sz="2000" dirty="0">
                <a:latin typeface="Times New Roman" panose="02020603050405020304" pitchFamily="18" charset="0"/>
                <a:cs typeface="Times New Roman" panose="02020603050405020304" pitchFamily="18" charset="0"/>
              </a:rPr>
              <a:t>) для включенных в установленном порядке в состав Архивного фонда Российской Федерации отдельных видов архивных документов:</a:t>
            </a:r>
          </a:p>
          <a:p>
            <a:r>
              <a:rPr lang="ru-RU" sz="2000" dirty="0">
                <a:latin typeface="Times New Roman" panose="02020603050405020304" pitchFamily="18" charset="0"/>
                <a:cs typeface="Times New Roman" panose="02020603050405020304" pitchFamily="18" charset="0"/>
              </a:rPr>
              <a:t>а) записей актов гражданского состояния - 100 лет;</a:t>
            </a:r>
          </a:p>
          <a:p>
            <a:r>
              <a:rPr lang="ru-RU" sz="2000" dirty="0">
                <a:latin typeface="Times New Roman" panose="02020603050405020304" pitchFamily="18" charset="0"/>
                <a:cs typeface="Times New Roman" panose="02020603050405020304" pitchFamily="18" charset="0"/>
              </a:rPr>
              <a:t>б) записей нотариальных действий, </a:t>
            </a:r>
            <a:r>
              <a:rPr lang="ru-RU" sz="2000" dirty="0" err="1">
                <a:latin typeface="Times New Roman" panose="02020603050405020304" pitchFamily="18" charset="0"/>
                <a:cs typeface="Times New Roman" panose="02020603050405020304" pitchFamily="18" charset="0"/>
              </a:rPr>
              <a:t>похозяйственных</a:t>
            </a:r>
            <a:r>
              <a:rPr lang="ru-RU" sz="2000" dirty="0">
                <a:latin typeface="Times New Roman" panose="02020603050405020304" pitchFamily="18" charset="0"/>
                <a:cs typeface="Times New Roman" panose="02020603050405020304" pitchFamily="18" charset="0"/>
              </a:rPr>
              <a:t> книг и касающихся приватизации жилищного фонда документов - 75 лет;</a:t>
            </a:r>
          </a:p>
          <a:p>
            <a:r>
              <a:rPr lang="ru-RU" sz="2000" dirty="0">
                <a:latin typeface="Times New Roman" panose="02020603050405020304" pitchFamily="18" charset="0"/>
                <a:cs typeface="Times New Roman" panose="02020603050405020304" pitchFamily="18" charset="0"/>
              </a:rPr>
              <a:t>в) проектной документации по капитальному строительству - 20 лет;</a:t>
            </a:r>
          </a:p>
          <a:p>
            <a:r>
              <a:rPr lang="ru-RU" sz="2000" dirty="0">
                <a:latin typeface="Times New Roman" panose="02020603050405020304" pitchFamily="18" charset="0"/>
                <a:cs typeface="Times New Roman" panose="02020603050405020304" pitchFamily="18" charset="0"/>
              </a:rPr>
              <a:t>г) технологической и конструкторской документации - 20 лет;</a:t>
            </a:r>
          </a:p>
          <a:p>
            <a:r>
              <a:rPr lang="ru-RU" sz="2000" dirty="0">
                <a:latin typeface="Times New Roman" panose="02020603050405020304" pitchFamily="18" charset="0"/>
                <a:cs typeface="Times New Roman" panose="02020603050405020304" pitchFamily="18" charset="0"/>
              </a:rPr>
              <a:t>д) патентов на изобретение, полезную модель, промышленный образец - 20 лет;</a:t>
            </a:r>
          </a:p>
          <a:p>
            <a:r>
              <a:rPr lang="ru-RU" sz="2000" dirty="0">
                <a:latin typeface="Times New Roman" panose="02020603050405020304" pitchFamily="18" charset="0"/>
                <a:cs typeface="Times New Roman" panose="02020603050405020304" pitchFamily="18" charset="0"/>
              </a:rPr>
              <a:t>е) научной документации - 15 лет</a:t>
            </a:r>
            <a:r>
              <a:rPr lang="ru-RU" sz="2400" dirty="0">
                <a:latin typeface="Times New Roman" panose="02020603050405020304" pitchFamily="18" charset="0"/>
                <a:cs typeface="Times New Roman" panose="02020603050405020304" pitchFamily="18" charset="0"/>
              </a:rPr>
              <a:t>;</a:t>
            </a:r>
          </a:p>
          <a:p>
            <a:r>
              <a:rPr lang="ru-RU" sz="2400" dirty="0">
                <a:latin typeface="Times New Roman" panose="02020603050405020304" pitchFamily="18" charset="0"/>
                <a:cs typeface="Times New Roman" panose="02020603050405020304" pitchFamily="18" charset="0"/>
              </a:rPr>
              <a:t>ж) кино- и фотодокументов - 5 лет;</a:t>
            </a:r>
          </a:p>
          <a:p>
            <a:r>
              <a:rPr lang="ru-RU" sz="2400" dirty="0">
                <a:latin typeface="Times New Roman" panose="02020603050405020304" pitchFamily="18" charset="0"/>
                <a:cs typeface="Times New Roman" panose="02020603050405020304" pitchFamily="18" charset="0"/>
              </a:rPr>
              <a:t>з) видео- и </a:t>
            </a:r>
            <a:r>
              <a:rPr lang="ru-RU" sz="2400" dirty="0" err="1">
                <a:latin typeface="Times New Roman" panose="02020603050405020304" pitchFamily="18" charset="0"/>
                <a:cs typeface="Times New Roman" panose="02020603050405020304" pitchFamily="18" charset="0"/>
              </a:rPr>
              <a:t>фонодокументов</a:t>
            </a:r>
            <a:r>
              <a:rPr lang="ru-RU" sz="2400" dirty="0">
                <a:latin typeface="Times New Roman" panose="02020603050405020304" pitchFamily="18" charset="0"/>
                <a:cs typeface="Times New Roman" panose="02020603050405020304" pitchFamily="18" charset="0"/>
              </a:rPr>
              <a:t> - 3 года.</a:t>
            </a: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p:txBody>
          <a:bodyPr>
            <a:normAutofit fontScale="90000"/>
          </a:bodyPr>
          <a:lstStyle/>
          <a:p>
            <a:pPr algn="ctr"/>
            <a:r>
              <a:rPr lang="ru-RU" sz="3100" b="0" dirty="0">
                <a:effectLst/>
                <a:latin typeface="Times New Roman" panose="02020603050405020304" pitchFamily="18" charset="0"/>
                <a:cs typeface="Times New Roman" panose="02020603050405020304" pitchFamily="18" charset="0"/>
              </a:rPr>
              <a:t>Федеральный закон "Об архивном деле в Российской Федерации" от 22.10.2004 N 125-ФЗ</a:t>
            </a:r>
            <a:r>
              <a:rPr lang="ru-RU" b="0" dirty="0">
                <a:effectLst/>
                <a:latin typeface="Times New Roman" panose="02020603050405020304" pitchFamily="18" charset="0"/>
                <a:cs typeface="Times New Roman" panose="02020603050405020304" pitchFamily="18" charset="0"/>
              </a:rPr>
              <a:t/>
            </a:r>
            <a:br>
              <a:rPr lang="ru-RU" b="0" dirty="0">
                <a:effectLst/>
                <a:latin typeface="Times New Roman" panose="02020603050405020304" pitchFamily="18" charset="0"/>
                <a:cs typeface="Times New Roman" panose="02020603050405020304" pitchFamily="18" charset="0"/>
              </a:rPr>
            </a:b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24</a:t>
            </a:fld>
            <a:endParaRPr lang="ru-RU"/>
          </a:p>
        </p:txBody>
      </p:sp>
    </p:spTree>
    <p:extLst>
      <p:ext uri="{BB962C8B-B14F-4D97-AF65-F5344CB8AC3E}">
        <p14:creationId xmlns:p14="http://schemas.microsoft.com/office/powerpoint/2010/main" val="42340800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481328"/>
            <a:ext cx="8229600" cy="4539960"/>
          </a:xfrm>
        </p:spPr>
        <p:txBody>
          <a:bodyPr>
            <a:noAutofit/>
          </a:bodyPr>
          <a:lstStyle/>
          <a:p>
            <a:r>
              <a:rPr lang="ru-RU" sz="2000" dirty="0">
                <a:latin typeface="Times New Roman" panose="02020603050405020304" pitchFamily="18" charset="0"/>
                <a:cs typeface="Times New Roman" panose="02020603050405020304" pitchFamily="18" charset="0"/>
              </a:rPr>
              <a:t>Статья 221. Сроки хранения документов по личному составу</a:t>
            </a:r>
          </a:p>
          <a:p>
            <a:r>
              <a:rPr lang="ru-RU" sz="2000" dirty="0" smtClean="0">
                <a:latin typeface="Times New Roman" panose="02020603050405020304" pitchFamily="18" charset="0"/>
                <a:cs typeface="Times New Roman" panose="02020603050405020304" pitchFamily="18" charset="0"/>
              </a:rPr>
              <a:t> 1</a:t>
            </a:r>
            <a:r>
              <a:rPr lang="ru-RU" sz="2000" dirty="0">
                <a:latin typeface="Times New Roman" panose="02020603050405020304" pitchFamily="18" charset="0"/>
                <a:cs typeface="Times New Roman" panose="02020603050405020304" pitchFamily="18" charset="0"/>
              </a:rPr>
              <a:t>. Документы по личному составу, законченные делопроизводством до 1 января 2003 года, хранятся 75 лет.</a:t>
            </a:r>
          </a:p>
          <a:p>
            <a:r>
              <a:rPr lang="ru-RU" sz="2000" dirty="0" smtClean="0">
                <a:latin typeface="Times New Roman" panose="02020603050405020304" pitchFamily="18" charset="0"/>
                <a:cs typeface="Times New Roman" panose="02020603050405020304" pitchFamily="18" charset="0"/>
              </a:rPr>
              <a:t>2</a:t>
            </a:r>
            <a:r>
              <a:rPr lang="ru-RU" sz="2000" dirty="0">
                <a:latin typeface="Times New Roman" panose="02020603050405020304" pitchFamily="18" charset="0"/>
                <a:cs typeface="Times New Roman" panose="02020603050405020304" pitchFamily="18" charset="0"/>
              </a:rPr>
              <a:t>. Документы по личному составу, законченные делопроизводством после 1 января 2003 года, хранятся 50 лет.</a:t>
            </a:r>
          </a:p>
          <a:p>
            <a:r>
              <a:rPr lang="ru-RU" sz="2000" dirty="0" smtClean="0">
                <a:latin typeface="Times New Roman" panose="02020603050405020304" pitchFamily="18" charset="0"/>
                <a:cs typeface="Times New Roman" panose="02020603050405020304" pitchFamily="18" charset="0"/>
              </a:rPr>
              <a:t>3</a:t>
            </a:r>
            <a:r>
              <a:rPr lang="ru-RU" sz="2000" dirty="0">
                <a:latin typeface="Times New Roman" panose="02020603050405020304" pitchFamily="18" charset="0"/>
                <a:cs typeface="Times New Roman" panose="02020603050405020304" pitchFamily="18" charset="0"/>
              </a:rPr>
              <a:t>. По истечении сроков хранения, указанных в частях 1 и 2 настоящей статьи, документы по личному составу, образовавшиеся в процессе деятельности источников комплектования государственных и муниципальных архивов архивными документами, подлежат экспертизе ценности документов.</a:t>
            </a:r>
          </a:p>
          <a:p>
            <a:r>
              <a:rPr lang="ru-RU" sz="2000" dirty="0" smtClean="0">
                <a:latin typeface="Times New Roman" panose="02020603050405020304" pitchFamily="18" charset="0"/>
                <a:cs typeface="Times New Roman" panose="02020603050405020304" pitchFamily="18" charset="0"/>
              </a:rPr>
              <a:t>4</a:t>
            </a:r>
            <a:r>
              <a:rPr lang="ru-RU" sz="2000" dirty="0">
                <a:latin typeface="Times New Roman" panose="02020603050405020304" pitchFamily="18" charset="0"/>
                <a:cs typeface="Times New Roman" panose="02020603050405020304" pitchFamily="18" charset="0"/>
              </a:rPr>
              <a:t>. Положения, предусмотренные частями 1 и 2 настоящей статьи, не распространяются на документы по личному составу, в отношении которых действующими перечнями архивных документов с указанием сроков их хранения установлен иной срок хранения.</a:t>
            </a:r>
            <a:endParaRPr lang="ru-RU" sz="2400" dirty="0">
              <a:latin typeface="Times New Roman" panose="02020603050405020304" pitchFamily="18" charset="0"/>
              <a:cs typeface="Times New Roman" panose="02020603050405020304" pitchFamily="18" charset="0"/>
            </a:endParaRP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p:txBody>
          <a:bodyPr>
            <a:normAutofit fontScale="90000"/>
          </a:bodyPr>
          <a:lstStyle/>
          <a:p>
            <a:pPr algn="ctr"/>
            <a:r>
              <a:rPr lang="ru-RU" sz="3100" b="0" dirty="0">
                <a:effectLst/>
                <a:latin typeface="Times New Roman" panose="02020603050405020304" pitchFamily="18" charset="0"/>
                <a:cs typeface="Times New Roman" panose="02020603050405020304" pitchFamily="18" charset="0"/>
              </a:rPr>
              <a:t>Федеральный закон "Об архивном деле в Российской Федерации" от 22.10.2004 N 125-ФЗ</a:t>
            </a:r>
            <a:r>
              <a:rPr lang="ru-RU" b="0" dirty="0">
                <a:effectLst/>
                <a:latin typeface="Times New Roman" panose="02020603050405020304" pitchFamily="18" charset="0"/>
                <a:cs typeface="Times New Roman" panose="02020603050405020304" pitchFamily="18" charset="0"/>
              </a:rPr>
              <a:t/>
            </a:r>
            <a:br>
              <a:rPr lang="ru-RU" b="0" dirty="0">
                <a:effectLst/>
                <a:latin typeface="Times New Roman" panose="02020603050405020304" pitchFamily="18" charset="0"/>
                <a:cs typeface="Times New Roman" panose="02020603050405020304" pitchFamily="18" charset="0"/>
              </a:rPr>
            </a:b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25</a:t>
            </a:fld>
            <a:endParaRPr lang="ru-RU"/>
          </a:p>
        </p:txBody>
      </p:sp>
    </p:spTree>
    <p:extLst>
      <p:ext uri="{BB962C8B-B14F-4D97-AF65-F5344CB8AC3E}">
        <p14:creationId xmlns:p14="http://schemas.microsoft.com/office/powerpoint/2010/main" val="5643625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481328"/>
            <a:ext cx="8229600" cy="4539960"/>
          </a:xfrm>
        </p:spPr>
        <p:txBody>
          <a:bodyPr>
            <a:noAutofit/>
          </a:bodyPr>
          <a:lstStyle/>
          <a:p>
            <a:r>
              <a:rPr lang="ru-RU" sz="2000" dirty="0">
                <a:latin typeface="Times New Roman" panose="02020603050405020304" pitchFamily="18" charset="0"/>
                <a:cs typeface="Times New Roman" panose="02020603050405020304" pitchFamily="18" charset="0"/>
              </a:rPr>
              <a:t>Статья 23. Обязанности государственных органов, органов местного самоуправления, организаций по комплектованию государственных и муниципальных архивов архивными </a:t>
            </a:r>
            <a:r>
              <a:rPr lang="ru-RU" sz="2000" dirty="0" smtClean="0">
                <a:latin typeface="Times New Roman" panose="02020603050405020304" pitchFamily="18" charset="0"/>
                <a:cs typeface="Times New Roman" panose="02020603050405020304" pitchFamily="18" charset="0"/>
              </a:rPr>
              <a:t>документами.</a:t>
            </a:r>
          </a:p>
          <a:p>
            <a:r>
              <a:rPr lang="ru-RU" sz="2000" dirty="0">
                <a:latin typeface="Times New Roman" panose="02020603050405020304" pitchFamily="18" charset="0"/>
                <a:cs typeface="Times New Roman" panose="02020603050405020304" pitchFamily="18" charset="0"/>
              </a:rPr>
              <a:t>2. Государственные органы, органы местного самоуправления, государственные и муниципальные организации обеспечивают в соответствии с правилами, установленными уполномоченным федеральным органом исполнительной власти в сфере архивного дела и делопроизводства, отбор, подготовку и передачу в упорядоченном состоянии документов Архивного фонда Российской Федерации на постоянное хранение в государственные и муниципальные архивы. Все работы, связанные с отбором, подготовкой и передачей архивных документов на постоянное хранение, в том числе с их упорядочением и транспортировкой, выполняются за счет средств органов и организаций, передающих документы. </a:t>
            </a: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p:txBody>
          <a:bodyPr>
            <a:normAutofit fontScale="90000"/>
          </a:bodyPr>
          <a:lstStyle/>
          <a:p>
            <a:pPr algn="ctr"/>
            <a:r>
              <a:rPr lang="ru-RU" sz="3100" b="0" dirty="0">
                <a:effectLst/>
                <a:latin typeface="Times New Roman" panose="02020603050405020304" pitchFamily="18" charset="0"/>
                <a:cs typeface="Times New Roman" panose="02020603050405020304" pitchFamily="18" charset="0"/>
              </a:rPr>
              <a:t>Федеральный закон "Об архивном деле в Российской Федерации" от 22.10.2004 N 125-ФЗ</a:t>
            </a:r>
            <a:r>
              <a:rPr lang="ru-RU" b="0" dirty="0">
                <a:effectLst/>
                <a:latin typeface="Times New Roman" panose="02020603050405020304" pitchFamily="18" charset="0"/>
                <a:cs typeface="Times New Roman" panose="02020603050405020304" pitchFamily="18" charset="0"/>
              </a:rPr>
              <a:t/>
            </a:r>
            <a:br>
              <a:rPr lang="ru-RU" b="0" dirty="0">
                <a:effectLst/>
                <a:latin typeface="Times New Roman" panose="02020603050405020304" pitchFamily="18" charset="0"/>
                <a:cs typeface="Times New Roman" panose="02020603050405020304" pitchFamily="18" charset="0"/>
              </a:rPr>
            </a:b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26</a:t>
            </a:fld>
            <a:endParaRPr lang="ru-RU"/>
          </a:p>
        </p:txBody>
      </p:sp>
    </p:spTree>
    <p:extLst>
      <p:ext uri="{BB962C8B-B14F-4D97-AF65-F5344CB8AC3E}">
        <p14:creationId xmlns:p14="http://schemas.microsoft.com/office/powerpoint/2010/main" val="16598875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481328"/>
            <a:ext cx="8229600" cy="4539960"/>
          </a:xfrm>
        </p:spPr>
        <p:txBody>
          <a:bodyPr>
            <a:noAutofit/>
          </a:bodyPr>
          <a:lstStyle/>
          <a:p>
            <a:r>
              <a:rPr lang="ru-RU" sz="2000" dirty="0">
                <a:latin typeface="Times New Roman" panose="02020603050405020304" pitchFamily="18" charset="0"/>
                <a:cs typeface="Times New Roman" panose="02020603050405020304" pitchFamily="18" charset="0"/>
              </a:rPr>
              <a:t>3. Негосударственные организации обеспечивают отбор и передачу в упорядоченном состоянии в государственные и муниципальные архивы находящихся в их владении архивных документов, отнесенных к федеральной собственности, собственности субъекта Российской Федерации или муниципальной </a:t>
            </a:r>
            <a:r>
              <a:rPr lang="ru-RU" sz="2000" dirty="0" smtClean="0">
                <a:latin typeface="Times New Roman" panose="02020603050405020304" pitchFamily="18" charset="0"/>
                <a:cs typeface="Times New Roman" panose="02020603050405020304" pitchFamily="18" charset="0"/>
              </a:rPr>
              <a:t>собственности.</a:t>
            </a:r>
            <a:endParaRPr lang="ru-RU" sz="2000" dirty="0">
              <a:latin typeface="Times New Roman" panose="02020603050405020304" pitchFamily="18" charset="0"/>
              <a:cs typeface="Times New Roman" panose="02020603050405020304" pitchFamily="18" charset="0"/>
            </a:endParaRPr>
          </a:p>
          <a:p>
            <a:endParaRPr lang="ru-RU" sz="2000" dirty="0">
              <a:latin typeface="Times New Roman" panose="02020603050405020304" pitchFamily="18" charset="0"/>
              <a:cs typeface="Times New Roman" panose="02020603050405020304" pitchFamily="18" charset="0"/>
            </a:endParaRP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p:txBody>
          <a:bodyPr>
            <a:normAutofit fontScale="90000"/>
          </a:bodyPr>
          <a:lstStyle/>
          <a:p>
            <a:pPr algn="ctr"/>
            <a:r>
              <a:rPr lang="ru-RU" sz="3100" b="0" dirty="0">
                <a:effectLst/>
                <a:latin typeface="Times New Roman" panose="02020603050405020304" pitchFamily="18" charset="0"/>
                <a:cs typeface="Times New Roman" panose="02020603050405020304" pitchFamily="18" charset="0"/>
              </a:rPr>
              <a:t>Федеральный закон "Об архивном деле в Российской Федерации" от 22.10.2004 N 125-ФЗ</a:t>
            </a:r>
            <a:r>
              <a:rPr lang="ru-RU" b="0" dirty="0">
                <a:effectLst/>
                <a:latin typeface="Times New Roman" panose="02020603050405020304" pitchFamily="18" charset="0"/>
                <a:cs typeface="Times New Roman" panose="02020603050405020304" pitchFamily="18" charset="0"/>
              </a:rPr>
              <a:t/>
            </a:r>
            <a:br>
              <a:rPr lang="ru-RU" b="0" dirty="0">
                <a:effectLst/>
                <a:latin typeface="Times New Roman" panose="02020603050405020304" pitchFamily="18" charset="0"/>
                <a:cs typeface="Times New Roman" panose="02020603050405020304" pitchFamily="18" charset="0"/>
              </a:rPr>
            </a:b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27</a:t>
            </a:fld>
            <a:endParaRPr lang="ru-RU"/>
          </a:p>
        </p:txBody>
      </p:sp>
    </p:spTree>
    <p:extLst>
      <p:ext uri="{BB962C8B-B14F-4D97-AF65-F5344CB8AC3E}">
        <p14:creationId xmlns:p14="http://schemas.microsoft.com/office/powerpoint/2010/main" val="1445009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481328"/>
            <a:ext cx="8229600" cy="4539960"/>
          </a:xfrm>
        </p:spPr>
        <p:txBody>
          <a:bodyPr>
            <a:noAutofit/>
          </a:bodyPr>
          <a:lstStyle/>
          <a:p>
            <a:r>
              <a:rPr lang="ru-RU" sz="1700" dirty="0">
                <a:latin typeface="Times New Roman" panose="02020603050405020304" pitchFamily="18" charset="0"/>
                <a:cs typeface="Times New Roman" panose="02020603050405020304" pitchFamily="18" charset="0"/>
              </a:rPr>
              <a:t>Статья 24. Доступ к архивным документам</a:t>
            </a:r>
          </a:p>
          <a:p>
            <a:r>
              <a:rPr lang="ru-RU" sz="1700" dirty="0" smtClean="0">
                <a:latin typeface="Times New Roman" panose="02020603050405020304" pitchFamily="18" charset="0"/>
                <a:cs typeface="Times New Roman" panose="02020603050405020304" pitchFamily="18" charset="0"/>
              </a:rPr>
              <a:t>1</a:t>
            </a:r>
            <a:r>
              <a:rPr lang="ru-RU" sz="1700" dirty="0">
                <a:latin typeface="Times New Roman" panose="02020603050405020304" pitchFamily="18" charset="0"/>
                <a:cs typeface="Times New Roman" panose="02020603050405020304" pitchFamily="18" charset="0"/>
              </a:rPr>
              <a:t>. Пользователь архивными документами имеет право свободно искать и получать для изучения архивные документы. (В редакции Федерального закона от 27.07.2010 № 227-ФЗ)</a:t>
            </a:r>
          </a:p>
          <a:p>
            <a:r>
              <a:rPr lang="ru-RU" sz="1700" dirty="0" smtClean="0">
                <a:latin typeface="Times New Roman" panose="02020603050405020304" pitchFamily="18" charset="0"/>
                <a:cs typeface="Times New Roman" panose="02020603050405020304" pitchFamily="18" charset="0"/>
              </a:rPr>
              <a:t>11</a:t>
            </a:r>
            <a:r>
              <a:rPr lang="ru-RU" sz="1700" dirty="0">
                <a:latin typeface="Times New Roman" panose="02020603050405020304" pitchFamily="18" charset="0"/>
                <a:cs typeface="Times New Roman" panose="02020603050405020304" pitchFamily="18" charset="0"/>
              </a:rPr>
              <a:t>. Доступ к архивным документам обеспечивается:</a:t>
            </a:r>
          </a:p>
          <a:p>
            <a:r>
              <a:rPr lang="ru-RU" sz="1700" dirty="0" smtClean="0">
                <a:latin typeface="Times New Roman" panose="02020603050405020304" pitchFamily="18" charset="0"/>
                <a:cs typeface="Times New Roman" panose="02020603050405020304" pitchFamily="18" charset="0"/>
              </a:rPr>
              <a:t>1</a:t>
            </a:r>
            <a:r>
              <a:rPr lang="ru-RU" sz="1700" dirty="0">
                <a:latin typeface="Times New Roman" panose="02020603050405020304" pitchFamily="18" charset="0"/>
                <a:cs typeface="Times New Roman" panose="02020603050405020304" pitchFamily="18" charset="0"/>
              </a:rPr>
              <a:t>) путем предоставления пользователю архивными документами справочно-поисковых средств и информации об этих средствах, в том числе в форме электронного документа;</a:t>
            </a:r>
          </a:p>
          <a:p>
            <a:r>
              <a:rPr lang="ru-RU" sz="1700" dirty="0" smtClean="0">
                <a:latin typeface="Times New Roman" panose="02020603050405020304" pitchFamily="18" charset="0"/>
                <a:cs typeface="Times New Roman" panose="02020603050405020304" pitchFamily="18" charset="0"/>
              </a:rPr>
              <a:t>2</a:t>
            </a:r>
            <a:r>
              <a:rPr lang="ru-RU" sz="1700" dirty="0">
                <a:latin typeface="Times New Roman" panose="02020603050405020304" pitchFamily="18" charset="0"/>
                <a:cs typeface="Times New Roman" panose="02020603050405020304" pitchFamily="18" charset="0"/>
              </a:rPr>
              <a:t>) путем предоставления подлинников и (или) копий необходимых ему документов, в том числе в форме электронных документов;</a:t>
            </a:r>
          </a:p>
          <a:p>
            <a:r>
              <a:rPr lang="ru-RU" sz="1700" dirty="0" smtClean="0">
                <a:latin typeface="Times New Roman" panose="02020603050405020304" pitchFamily="18" charset="0"/>
                <a:cs typeface="Times New Roman" panose="02020603050405020304" pitchFamily="18" charset="0"/>
              </a:rPr>
              <a:t>3</a:t>
            </a:r>
            <a:r>
              <a:rPr lang="ru-RU" sz="1700" dirty="0">
                <a:latin typeface="Times New Roman" panose="02020603050405020304" pitchFamily="18" charset="0"/>
                <a:cs typeface="Times New Roman" panose="02020603050405020304" pitchFamily="18" charset="0"/>
              </a:rPr>
              <a:t>) путем использования информационно-телекоммуникационных сетей общего пользования, в том числе сети Интернет, с возможностью их копирования.</a:t>
            </a:r>
          </a:p>
          <a:p>
            <a:r>
              <a:rPr lang="ru-RU" sz="1700" dirty="0" smtClean="0">
                <a:latin typeface="Times New Roman" panose="02020603050405020304" pitchFamily="18" charset="0"/>
                <a:cs typeface="Times New Roman" panose="02020603050405020304" pitchFamily="18" charset="0"/>
              </a:rPr>
              <a:t>2</a:t>
            </a:r>
            <a:r>
              <a:rPr lang="ru-RU" sz="1700" dirty="0">
                <a:latin typeface="Times New Roman" panose="02020603050405020304" pitchFamily="18" charset="0"/>
                <a:cs typeface="Times New Roman" panose="02020603050405020304" pitchFamily="18" charset="0"/>
              </a:rPr>
              <a:t>. Условия доступа к архивным документам, находящимся в частной собственности, за исключением архивных документов, доступ к которым регламентируется законодательством Российской Федерации, устанавливаются собственником или владельцем архивных документов.</a:t>
            </a: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p:txBody>
          <a:bodyPr>
            <a:normAutofit fontScale="90000"/>
          </a:bodyPr>
          <a:lstStyle/>
          <a:p>
            <a:pPr algn="ctr"/>
            <a:r>
              <a:rPr lang="ru-RU" sz="3100" b="0" dirty="0">
                <a:effectLst/>
                <a:latin typeface="Times New Roman" panose="02020603050405020304" pitchFamily="18" charset="0"/>
                <a:cs typeface="Times New Roman" panose="02020603050405020304" pitchFamily="18" charset="0"/>
              </a:rPr>
              <a:t>Федеральный закон "Об архивном деле в Российской Федерации" от 22.10.2004 N 125-ФЗ</a:t>
            </a:r>
            <a:r>
              <a:rPr lang="ru-RU" b="0" dirty="0">
                <a:effectLst/>
                <a:latin typeface="Times New Roman" panose="02020603050405020304" pitchFamily="18" charset="0"/>
                <a:cs typeface="Times New Roman" panose="02020603050405020304" pitchFamily="18" charset="0"/>
              </a:rPr>
              <a:t/>
            </a:r>
            <a:br>
              <a:rPr lang="ru-RU" b="0" dirty="0">
                <a:effectLst/>
                <a:latin typeface="Times New Roman" panose="02020603050405020304" pitchFamily="18" charset="0"/>
                <a:cs typeface="Times New Roman" panose="02020603050405020304" pitchFamily="18" charset="0"/>
              </a:rPr>
            </a:b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28</a:t>
            </a:fld>
            <a:endParaRPr lang="ru-RU"/>
          </a:p>
        </p:txBody>
      </p:sp>
    </p:spTree>
    <p:extLst>
      <p:ext uri="{BB962C8B-B14F-4D97-AF65-F5344CB8AC3E}">
        <p14:creationId xmlns:p14="http://schemas.microsoft.com/office/powerpoint/2010/main" val="29766817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481328"/>
            <a:ext cx="8229600" cy="4539960"/>
          </a:xfrm>
        </p:spPr>
        <p:txBody>
          <a:bodyPr>
            <a:noAutofit/>
          </a:bodyPr>
          <a:lstStyle/>
          <a:p>
            <a:r>
              <a:rPr lang="ru-RU" sz="2400" dirty="0">
                <a:latin typeface="Times New Roman" panose="02020603050405020304" pitchFamily="18" charset="0"/>
                <a:cs typeface="Times New Roman" panose="02020603050405020304" pitchFamily="18" charset="0"/>
              </a:rPr>
              <a:t>Статья 25. Ограничение на доступ к архивным документам</a:t>
            </a:r>
          </a:p>
          <a:p>
            <a:endParaRPr lang="ru-RU" sz="2400" dirty="0">
              <a:latin typeface="Times New Roman" panose="02020603050405020304" pitchFamily="18" charset="0"/>
              <a:cs typeface="Times New Roman" panose="02020603050405020304" pitchFamily="18" charset="0"/>
            </a:endParaRPr>
          </a:p>
          <a:p>
            <a:r>
              <a:rPr lang="ru-RU" sz="2400" dirty="0">
                <a:latin typeface="Times New Roman" panose="02020603050405020304" pitchFamily="18" charset="0"/>
                <a:cs typeface="Times New Roman" panose="02020603050405020304" pitchFamily="18" charset="0"/>
              </a:rPr>
              <a:t>1. Доступ к архивным документам может быть ограничен в соответствии с международным договором Российской Федерации, законодательством Российской Федерации, а также в соответствии с распоряжением собственника или владельца архивных документов, находящихся в частной собственности.</a:t>
            </a: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p:txBody>
          <a:bodyPr>
            <a:normAutofit fontScale="90000"/>
          </a:bodyPr>
          <a:lstStyle/>
          <a:p>
            <a:pPr algn="ctr"/>
            <a:r>
              <a:rPr lang="ru-RU" sz="3100" b="0" dirty="0">
                <a:effectLst/>
                <a:latin typeface="Times New Roman" panose="02020603050405020304" pitchFamily="18" charset="0"/>
                <a:cs typeface="Times New Roman" panose="02020603050405020304" pitchFamily="18" charset="0"/>
              </a:rPr>
              <a:t>Федеральный закон "Об архивном деле в Российской Федерации" от 22.10.2004 N 125-ФЗ</a:t>
            </a:r>
            <a:r>
              <a:rPr lang="ru-RU" b="0" dirty="0">
                <a:effectLst/>
                <a:latin typeface="Times New Roman" panose="02020603050405020304" pitchFamily="18" charset="0"/>
                <a:cs typeface="Times New Roman" panose="02020603050405020304" pitchFamily="18" charset="0"/>
              </a:rPr>
              <a:t/>
            </a:r>
            <a:br>
              <a:rPr lang="ru-RU" b="0" dirty="0">
                <a:effectLst/>
                <a:latin typeface="Times New Roman" panose="02020603050405020304" pitchFamily="18" charset="0"/>
                <a:cs typeface="Times New Roman" panose="02020603050405020304" pitchFamily="18" charset="0"/>
              </a:rPr>
            </a:b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29</a:t>
            </a:fld>
            <a:endParaRPr lang="ru-RU"/>
          </a:p>
        </p:txBody>
      </p:sp>
    </p:spTree>
    <p:extLst>
      <p:ext uri="{BB962C8B-B14F-4D97-AF65-F5344CB8AC3E}">
        <p14:creationId xmlns:p14="http://schemas.microsoft.com/office/powerpoint/2010/main" val="824103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ижний колонтитул 1"/>
          <p:cNvSpPr>
            <a:spLocks noGrp="1"/>
          </p:cNvSpPr>
          <p:nvPr>
            <p:ph type="ftr" sz="quarter" idx="11"/>
          </p:nvPr>
        </p:nvSpPr>
        <p:spPr/>
        <p:txBody>
          <a:bodyPr/>
          <a:lstStyle/>
          <a:p>
            <a:r>
              <a:rPr lang="ru-RU" smtClean="0"/>
              <a:t>Абакан, 06.05.2023</a:t>
            </a:r>
            <a:endParaRPr lang="ru-RU"/>
          </a:p>
        </p:txBody>
      </p:sp>
      <p:sp>
        <p:nvSpPr>
          <p:cNvPr id="3" name="Номер слайда 2"/>
          <p:cNvSpPr>
            <a:spLocks noGrp="1"/>
          </p:cNvSpPr>
          <p:nvPr>
            <p:ph type="sldNum" sz="quarter" idx="12"/>
          </p:nvPr>
        </p:nvSpPr>
        <p:spPr/>
        <p:txBody>
          <a:bodyPr/>
          <a:lstStyle/>
          <a:p>
            <a:fld id="{117B7F7D-79EA-4AFD-8F93-1B2C33CB4F9F}" type="slidenum">
              <a:rPr lang="ru-RU" smtClean="0"/>
              <a:t>3</a:t>
            </a:fld>
            <a:endParaRPr lang="ru-RU"/>
          </a:p>
        </p:txBody>
      </p:sp>
      <p:sp>
        <p:nvSpPr>
          <p:cNvPr id="4" name="Заголовок 3"/>
          <p:cNvSpPr>
            <a:spLocks noGrp="1"/>
          </p:cNvSpPr>
          <p:nvPr>
            <p:ph type="title"/>
          </p:nvPr>
        </p:nvSpPr>
        <p:spPr>
          <a:xfrm>
            <a:off x="600552" y="980728"/>
            <a:ext cx="8229600" cy="2583160"/>
          </a:xfrm>
        </p:spPr>
        <p:txBody>
          <a:bodyPr>
            <a:normAutofit fontScale="90000"/>
          </a:bodyPr>
          <a:lstStyle/>
          <a:p>
            <a:pPr algn="ctr"/>
            <a:r>
              <a:rPr lang="ru-RU" b="0" dirty="0">
                <a:effectLst/>
                <a:latin typeface="Times New Roman" panose="02020603050405020304" pitchFamily="18" charset="0"/>
                <a:cs typeface="Times New Roman" panose="02020603050405020304" pitchFamily="18" charset="0"/>
              </a:rPr>
              <a:t>Современное состояние и перспективы развития нормативного регулирования и методического обеспечения архивного дела</a:t>
            </a:r>
            <a:r>
              <a:rPr lang="ru-RU" dirty="0"/>
              <a:t/>
            </a:r>
            <a:br>
              <a:rPr lang="ru-RU" dirty="0"/>
            </a:br>
            <a:endParaRPr lang="ru-RU" dirty="0"/>
          </a:p>
        </p:txBody>
      </p:sp>
    </p:spTree>
    <p:extLst>
      <p:ext uri="{BB962C8B-B14F-4D97-AF65-F5344CB8AC3E}">
        <p14:creationId xmlns:p14="http://schemas.microsoft.com/office/powerpoint/2010/main" val="36434676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481328"/>
            <a:ext cx="8229600" cy="4539960"/>
          </a:xfrm>
        </p:spPr>
        <p:txBody>
          <a:bodyPr>
            <a:noAutofit/>
          </a:bodyPr>
          <a:lstStyle/>
          <a:p>
            <a:r>
              <a:rPr lang="ru-RU" sz="2100" dirty="0">
                <a:latin typeface="Times New Roman" panose="02020603050405020304" pitchFamily="18" charset="0"/>
                <a:cs typeface="Times New Roman" panose="02020603050405020304" pitchFamily="18" charset="0"/>
              </a:rPr>
              <a:t>2. Ограничивается доступ к архивным документам, независимо от их форм собственности, содержащим сведения, составляющие государственную и иную охраняемую законодательством Российской Федерации тайну, а также к подлинникам особо ценных документов, в том числе уникальных документов, и документам Архивного фонда Российской Федерации, признанным в порядке, установленном уполномоченным федеральным органом исполнительной власти в сфере архивного дела и делопроизводства, находящимися в неудовлетворительном физическом состоянии. Отмена ограничения на доступ к архивным документам, содержащим сведения, составляющие государственную и иную охраняемую законодательством Российской Федерации тайну, осуществляется в соответствии с законодательством Российской Федерации.</a:t>
            </a:r>
          </a:p>
          <a:p>
            <a:endParaRPr lang="ru-RU" sz="2400" dirty="0">
              <a:latin typeface="Times New Roman" panose="02020603050405020304" pitchFamily="18" charset="0"/>
              <a:cs typeface="Times New Roman" panose="02020603050405020304" pitchFamily="18" charset="0"/>
            </a:endParaRP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p:txBody>
          <a:bodyPr>
            <a:normAutofit fontScale="90000"/>
          </a:bodyPr>
          <a:lstStyle/>
          <a:p>
            <a:pPr algn="ctr"/>
            <a:r>
              <a:rPr lang="ru-RU" sz="3100" b="0" dirty="0">
                <a:effectLst/>
                <a:latin typeface="Times New Roman" panose="02020603050405020304" pitchFamily="18" charset="0"/>
                <a:cs typeface="Times New Roman" panose="02020603050405020304" pitchFamily="18" charset="0"/>
              </a:rPr>
              <a:t>Федеральный закон "Об архивном деле в Российской Федерации" от 22.10.2004 N 125-ФЗ</a:t>
            </a:r>
            <a:r>
              <a:rPr lang="ru-RU" b="0" dirty="0">
                <a:effectLst/>
                <a:latin typeface="Times New Roman" panose="02020603050405020304" pitchFamily="18" charset="0"/>
                <a:cs typeface="Times New Roman" panose="02020603050405020304" pitchFamily="18" charset="0"/>
              </a:rPr>
              <a:t/>
            </a:r>
            <a:br>
              <a:rPr lang="ru-RU" b="0" dirty="0">
                <a:effectLst/>
                <a:latin typeface="Times New Roman" panose="02020603050405020304" pitchFamily="18" charset="0"/>
                <a:cs typeface="Times New Roman" panose="02020603050405020304" pitchFamily="18" charset="0"/>
              </a:rPr>
            </a:b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30</a:t>
            </a:fld>
            <a:endParaRPr lang="ru-RU"/>
          </a:p>
        </p:txBody>
      </p:sp>
    </p:spTree>
    <p:extLst>
      <p:ext uri="{BB962C8B-B14F-4D97-AF65-F5344CB8AC3E}">
        <p14:creationId xmlns:p14="http://schemas.microsoft.com/office/powerpoint/2010/main" val="6607747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481328"/>
            <a:ext cx="8229600" cy="4539960"/>
          </a:xfrm>
        </p:spPr>
        <p:txBody>
          <a:bodyPr>
            <a:noAutofit/>
          </a:bodyPr>
          <a:lstStyle/>
          <a:p>
            <a:r>
              <a:rPr lang="ru-RU" sz="2300" dirty="0">
                <a:latin typeface="Times New Roman" panose="02020603050405020304" pitchFamily="18" charset="0"/>
                <a:cs typeface="Times New Roman" panose="02020603050405020304" pitchFamily="18" charset="0"/>
              </a:rPr>
              <a:t>3. Ограничение на доступ к архивным документам, содержащим сведения о личной и семейной тайне гражданина, его частной жизни, а также сведения, создающие угрозу для его безопасности, устанавливается на срок 75 лет со дня создания указанных документов. С письменного разрешения гражданина, а после его смерти с письменного разрешения наследников данного гражданина ограничение на доступ к архивным документам, содержащим сведения о личной и семейной тайне гражданина, его частной жизни, а также сведения, создающие угрозу для его безопасности, может быть отменено ранее чем через 75 лет со дня создания указанных документов.</a:t>
            </a:r>
          </a:p>
          <a:p>
            <a:endParaRPr lang="ru-RU" sz="2100" dirty="0">
              <a:latin typeface="Times New Roman" panose="02020603050405020304" pitchFamily="18" charset="0"/>
              <a:cs typeface="Times New Roman" panose="02020603050405020304" pitchFamily="18" charset="0"/>
            </a:endParaRPr>
          </a:p>
          <a:p>
            <a:endParaRPr lang="ru-RU" sz="2400" dirty="0">
              <a:latin typeface="Times New Roman" panose="02020603050405020304" pitchFamily="18" charset="0"/>
              <a:cs typeface="Times New Roman" panose="02020603050405020304" pitchFamily="18" charset="0"/>
            </a:endParaRP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p:txBody>
          <a:bodyPr>
            <a:normAutofit fontScale="90000"/>
          </a:bodyPr>
          <a:lstStyle/>
          <a:p>
            <a:pPr algn="ctr"/>
            <a:r>
              <a:rPr lang="ru-RU" sz="3100" b="0" dirty="0">
                <a:effectLst/>
                <a:latin typeface="Times New Roman" panose="02020603050405020304" pitchFamily="18" charset="0"/>
                <a:cs typeface="Times New Roman" panose="02020603050405020304" pitchFamily="18" charset="0"/>
              </a:rPr>
              <a:t>Федеральный закон "Об архивном деле в Российской Федерации" от 22.10.2004 N 125-ФЗ</a:t>
            </a:r>
            <a:r>
              <a:rPr lang="ru-RU" b="0" dirty="0">
                <a:effectLst/>
                <a:latin typeface="Times New Roman" panose="02020603050405020304" pitchFamily="18" charset="0"/>
                <a:cs typeface="Times New Roman" panose="02020603050405020304" pitchFamily="18" charset="0"/>
              </a:rPr>
              <a:t/>
            </a:r>
            <a:br>
              <a:rPr lang="ru-RU" b="0" dirty="0">
                <a:effectLst/>
                <a:latin typeface="Times New Roman" panose="02020603050405020304" pitchFamily="18" charset="0"/>
                <a:cs typeface="Times New Roman" panose="02020603050405020304" pitchFamily="18" charset="0"/>
              </a:rPr>
            </a:b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31</a:t>
            </a:fld>
            <a:endParaRPr lang="ru-RU"/>
          </a:p>
        </p:txBody>
      </p:sp>
    </p:spTree>
    <p:extLst>
      <p:ext uri="{BB962C8B-B14F-4D97-AF65-F5344CB8AC3E}">
        <p14:creationId xmlns:p14="http://schemas.microsoft.com/office/powerpoint/2010/main" val="14141094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r>
              <a:rPr lang="ru-RU" dirty="0">
                <a:latin typeface="Times New Roman" panose="02020603050405020304" pitchFamily="18" charset="0"/>
                <a:cs typeface="Times New Roman" panose="02020603050405020304" pitchFamily="18" charset="0"/>
              </a:rPr>
              <a:t>Статья 8. Право на доступ к информации</a:t>
            </a:r>
          </a:p>
          <a:p>
            <a:endParaRPr lang="ru-RU" dirty="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1. Граждане (физические лица) и организации (юридические лица) (далее - организации) вправе осуществлять поиск и получение любой информации в любых формах и из любых источников при условии соблюдения требований, установленных настоящим Федеральным законом и другими федеральными законами.</a:t>
            </a: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p:txBody>
          <a:bodyPr>
            <a:normAutofit fontScale="90000"/>
          </a:bodyPr>
          <a:lstStyle/>
          <a:p>
            <a:pPr algn="ctr"/>
            <a:r>
              <a:rPr lang="ru-RU" sz="3100" b="0" dirty="0">
                <a:effectLst/>
                <a:latin typeface="Times New Roman" panose="02020603050405020304" pitchFamily="18" charset="0"/>
                <a:cs typeface="Times New Roman" panose="02020603050405020304" pitchFamily="18" charset="0"/>
              </a:rPr>
              <a:t>Федеральный закон "Об информации, информационных технологиях и о защите информации" от 27.07.2006 N 149-ФЗ</a:t>
            </a:r>
            <a:r>
              <a:rPr lang="ru-RU" b="0" dirty="0">
                <a:effectLst/>
                <a:latin typeface="Times New Roman" panose="02020603050405020304" pitchFamily="18" charset="0"/>
                <a:cs typeface="Times New Roman" panose="02020603050405020304" pitchFamily="18" charset="0"/>
              </a:rPr>
              <a:t/>
            </a:r>
            <a:br>
              <a:rPr lang="ru-RU" b="0" dirty="0">
                <a:effectLst/>
                <a:latin typeface="Times New Roman" panose="02020603050405020304" pitchFamily="18" charset="0"/>
                <a:cs typeface="Times New Roman" panose="02020603050405020304" pitchFamily="18" charset="0"/>
              </a:rPr>
            </a:b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32</a:t>
            </a:fld>
            <a:endParaRPr lang="ru-RU"/>
          </a:p>
        </p:txBody>
      </p:sp>
    </p:spTree>
    <p:extLst>
      <p:ext uri="{BB962C8B-B14F-4D97-AF65-F5344CB8AC3E}">
        <p14:creationId xmlns:p14="http://schemas.microsoft.com/office/powerpoint/2010/main" val="13301770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r>
              <a:rPr lang="ru-RU" dirty="0">
                <a:latin typeface="Times New Roman" panose="02020603050405020304" pitchFamily="18" charset="0"/>
                <a:cs typeface="Times New Roman" panose="02020603050405020304" pitchFamily="18" charset="0"/>
              </a:rPr>
              <a:t>4. Не может быть ограничен доступ к</a:t>
            </a:r>
            <a:r>
              <a:rPr lang="ru-RU" dirty="0" smtClean="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4.1) информации, содержащейся в архивных документах архивных фондов (за исключением сведений и документов, доступ к которым ограничен законодательством Российской Федерации)</a:t>
            </a: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p:txBody>
          <a:bodyPr>
            <a:normAutofit fontScale="90000"/>
          </a:bodyPr>
          <a:lstStyle/>
          <a:p>
            <a:pPr algn="ctr"/>
            <a:r>
              <a:rPr lang="ru-RU" sz="3100" b="0" dirty="0">
                <a:effectLst/>
                <a:latin typeface="Times New Roman" panose="02020603050405020304" pitchFamily="18" charset="0"/>
                <a:cs typeface="Times New Roman" panose="02020603050405020304" pitchFamily="18" charset="0"/>
              </a:rPr>
              <a:t>Федеральный закон "Об информации, информационных технологиях и о защите информации" от 27.07.2006 N 149-ФЗ</a:t>
            </a:r>
            <a:r>
              <a:rPr lang="ru-RU" b="0" dirty="0">
                <a:effectLst/>
                <a:latin typeface="Times New Roman" panose="02020603050405020304" pitchFamily="18" charset="0"/>
                <a:cs typeface="Times New Roman" panose="02020603050405020304" pitchFamily="18" charset="0"/>
              </a:rPr>
              <a:t/>
            </a:r>
            <a:br>
              <a:rPr lang="ru-RU" b="0" dirty="0">
                <a:effectLst/>
                <a:latin typeface="Times New Roman" panose="02020603050405020304" pitchFamily="18" charset="0"/>
                <a:cs typeface="Times New Roman" panose="02020603050405020304" pitchFamily="18" charset="0"/>
              </a:rPr>
            </a:b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33</a:t>
            </a:fld>
            <a:endParaRPr lang="ru-RU"/>
          </a:p>
        </p:txBody>
      </p:sp>
    </p:spTree>
    <p:extLst>
      <p:ext uri="{BB962C8B-B14F-4D97-AF65-F5344CB8AC3E}">
        <p14:creationId xmlns:p14="http://schemas.microsoft.com/office/powerpoint/2010/main" val="16712662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a:bodyPr>
          <a:lstStyle/>
          <a:p>
            <a:r>
              <a:rPr lang="ru-RU" dirty="0">
                <a:latin typeface="Times New Roman" panose="02020603050405020304" pitchFamily="18" charset="0"/>
                <a:cs typeface="Times New Roman" panose="02020603050405020304" pitchFamily="18" charset="0"/>
              </a:rPr>
              <a:t>ГК РФ Статья 1227. Интеллектуальные права и вещные права</a:t>
            </a:r>
          </a:p>
          <a:p>
            <a:r>
              <a:rPr lang="ru-RU" dirty="0">
                <a:latin typeface="Times New Roman" panose="02020603050405020304" pitchFamily="18" charset="0"/>
                <a:cs typeface="Times New Roman" panose="02020603050405020304" pitchFamily="18" charset="0"/>
              </a:rPr>
              <a:t>1. Интеллектуальные права не зависят от права собственности и иных вещных прав на материальный носитель (вещь), в котором выражены соответствующие результат интеллектуальной деятельности или средство индивидуализации</a:t>
            </a:r>
            <a:r>
              <a:rPr lang="ru-RU" dirty="0" smtClean="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2. Переход права собственности на вещь не влечет переход или предоставление интеллектуальных прав на результат интеллектуальной деятельности или на средство индивидуализации, выраженные в этой вещи</a:t>
            </a: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p:txBody>
          <a:bodyPr>
            <a:normAutofit/>
          </a:bodyPr>
          <a:lstStyle/>
          <a:p>
            <a:pPr algn="ctr"/>
            <a:r>
              <a:rPr lang="ru-RU" sz="3100" b="0" dirty="0">
                <a:effectLst/>
                <a:latin typeface="Times New Roman" panose="02020603050405020304" pitchFamily="18" charset="0"/>
                <a:cs typeface="Times New Roman" panose="02020603050405020304" pitchFamily="18" charset="0"/>
              </a:rPr>
              <a:t>Гражданский кодекс Российской Федерации (ГК РФ)</a:t>
            </a:r>
          </a:p>
        </p:txBody>
      </p:sp>
      <p:sp>
        <p:nvSpPr>
          <p:cNvPr id="6" name="Номер слайда 5"/>
          <p:cNvSpPr>
            <a:spLocks noGrp="1"/>
          </p:cNvSpPr>
          <p:nvPr>
            <p:ph type="sldNum" sz="quarter" idx="12"/>
          </p:nvPr>
        </p:nvSpPr>
        <p:spPr/>
        <p:txBody>
          <a:bodyPr/>
          <a:lstStyle/>
          <a:p>
            <a:fld id="{117B7F7D-79EA-4AFD-8F93-1B2C33CB4F9F}" type="slidenum">
              <a:rPr lang="ru-RU" smtClean="0"/>
              <a:t>34</a:t>
            </a:fld>
            <a:endParaRPr lang="ru-RU"/>
          </a:p>
        </p:txBody>
      </p:sp>
    </p:spTree>
    <p:extLst>
      <p:ext uri="{BB962C8B-B14F-4D97-AF65-F5344CB8AC3E}">
        <p14:creationId xmlns:p14="http://schemas.microsoft.com/office/powerpoint/2010/main" val="4379028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77500" lnSpcReduction="20000"/>
          </a:bodyPr>
          <a:lstStyle/>
          <a:p>
            <a:r>
              <a:rPr lang="ru-RU" dirty="0">
                <a:latin typeface="Times New Roman" panose="02020603050405020304" pitchFamily="18" charset="0"/>
                <a:cs typeface="Times New Roman" panose="02020603050405020304" pitchFamily="18" charset="0"/>
              </a:rPr>
              <a:t>ГК РФ Статья 1275. Свободное использование произведения библиотеками, архивами и образовательными организациями</a:t>
            </a:r>
          </a:p>
          <a:p>
            <a:r>
              <a:rPr lang="ru-RU" dirty="0">
                <a:latin typeface="Times New Roman" panose="02020603050405020304" pitchFamily="18" charset="0"/>
                <a:cs typeface="Times New Roman" panose="02020603050405020304" pitchFamily="18" charset="0"/>
              </a:rPr>
              <a:t>1. Общедоступные библиотеки, а также архивы, доступ к архивным документам которых не ограничен, при условии отсутствия цели извлечения прибыли вправе без согласия автора или иного правообладателя и без выплаты вознаграждения предоставлять во временное безвозмездное пользование (в том числе в порядке взаимного использования библиотечных ресурсов) оригиналы или экземпляры произведений, правомерно введенные в гражданский оборот.</a:t>
            </a:r>
          </a:p>
          <a:p>
            <a:r>
              <a:rPr lang="ru-RU" dirty="0" smtClean="0">
                <a:latin typeface="Times New Roman" panose="02020603050405020304" pitchFamily="18" charset="0"/>
                <a:cs typeface="Times New Roman" panose="02020603050405020304" pitchFamily="18" charset="0"/>
              </a:rPr>
              <a:t>При </a:t>
            </a:r>
            <a:r>
              <a:rPr lang="ru-RU" dirty="0">
                <a:latin typeface="Times New Roman" panose="02020603050405020304" pitchFamily="18" charset="0"/>
                <a:cs typeface="Times New Roman" panose="02020603050405020304" pitchFamily="18" charset="0"/>
              </a:rPr>
              <a:t>этом экземпляры произведений в электронной форме могут предоставляться во временное безвозмездное пользование только в помещении библиотеки или архива при условии исключения возможности дальнейшего создания копий произведений в электронной форме.</a:t>
            </a: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p:txBody>
          <a:bodyPr>
            <a:normAutofit/>
          </a:bodyPr>
          <a:lstStyle/>
          <a:p>
            <a:pPr algn="ctr"/>
            <a:r>
              <a:rPr lang="ru-RU" sz="3100" b="0" dirty="0">
                <a:effectLst/>
                <a:latin typeface="Times New Roman" panose="02020603050405020304" pitchFamily="18" charset="0"/>
                <a:cs typeface="Times New Roman" panose="02020603050405020304" pitchFamily="18" charset="0"/>
              </a:rPr>
              <a:t>Гражданский кодекс Российской Федерации (ГК РФ)</a:t>
            </a:r>
          </a:p>
        </p:txBody>
      </p:sp>
      <p:sp>
        <p:nvSpPr>
          <p:cNvPr id="6" name="Номер слайда 5"/>
          <p:cNvSpPr>
            <a:spLocks noGrp="1"/>
          </p:cNvSpPr>
          <p:nvPr>
            <p:ph type="sldNum" sz="quarter" idx="12"/>
          </p:nvPr>
        </p:nvSpPr>
        <p:spPr/>
        <p:txBody>
          <a:bodyPr/>
          <a:lstStyle/>
          <a:p>
            <a:fld id="{117B7F7D-79EA-4AFD-8F93-1B2C33CB4F9F}" type="slidenum">
              <a:rPr lang="ru-RU" smtClean="0"/>
              <a:t>35</a:t>
            </a:fld>
            <a:endParaRPr lang="ru-RU"/>
          </a:p>
        </p:txBody>
      </p:sp>
    </p:spTree>
    <p:extLst>
      <p:ext uri="{BB962C8B-B14F-4D97-AF65-F5344CB8AC3E}">
        <p14:creationId xmlns:p14="http://schemas.microsoft.com/office/powerpoint/2010/main" val="17114240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lnSpcReduction="20000"/>
          </a:bodyPr>
          <a:lstStyle/>
          <a:p>
            <a:r>
              <a:rPr lang="ru-RU" dirty="0">
                <a:latin typeface="Times New Roman" panose="02020603050405020304" pitchFamily="18" charset="0"/>
                <a:cs typeface="Times New Roman" panose="02020603050405020304" pitchFamily="18" charset="0"/>
              </a:rPr>
              <a:t>КоАП РФ Статья 13.20. Нарушение правил хранения, комплектования, учета или использования архивных документов</a:t>
            </a:r>
          </a:p>
          <a:p>
            <a:r>
              <a:rPr lang="ru-RU" dirty="0" smtClean="0">
                <a:latin typeface="Times New Roman" panose="02020603050405020304" pitchFamily="18" charset="0"/>
                <a:cs typeface="Times New Roman" panose="02020603050405020304" pitchFamily="18" charset="0"/>
              </a:rPr>
              <a:t>Нарушение </a:t>
            </a:r>
            <a:r>
              <a:rPr lang="ru-RU" dirty="0">
                <a:latin typeface="Times New Roman" panose="02020603050405020304" pitchFamily="18" charset="0"/>
                <a:cs typeface="Times New Roman" panose="02020603050405020304" pitchFamily="18" charset="0"/>
              </a:rPr>
              <a:t>правил хранения, комплектования, учета или использования архивных документов, за исключением случаев, предусмотренных статьей 13.25 настоящего Кодекса, -</a:t>
            </a:r>
          </a:p>
          <a:p>
            <a:r>
              <a:rPr lang="ru-RU" dirty="0" smtClean="0">
                <a:latin typeface="Times New Roman" panose="02020603050405020304" pitchFamily="18" charset="0"/>
                <a:cs typeface="Times New Roman" panose="02020603050405020304" pitchFamily="18" charset="0"/>
              </a:rPr>
              <a:t>влечет </a:t>
            </a:r>
            <a:r>
              <a:rPr lang="ru-RU" dirty="0">
                <a:latin typeface="Times New Roman" panose="02020603050405020304" pitchFamily="18" charset="0"/>
                <a:cs typeface="Times New Roman" panose="02020603050405020304" pitchFamily="18" charset="0"/>
              </a:rPr>
              <a:t>предупреждение или наложение административного штрафа на граждан в размере от одной тысячи до трех тысяч рублей; на должностных лиц - от трех тысяч до пяти тысяч рублей; на юридических лиц - от пяти тысяч до десяти тысяч рублей.</a:t>
            </a: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p:txBody>
          <a:bodyPr>
            <a:noAutofit/>
          </a:bodyPr>
          <a:lstStyle/>
          <a:p>
            <a:pPr algn="ctr"/>
            <a:r>
              <a:rPr lang="ru-RU" sz="3200" b="0" dirty="0">
                <a:effectLst/>
                <a:latin typeface="Times New Roman" panose="02020603050405020304" pitchFamily="18" charset="0"/>
                <a:cs typeface="Times New Roman" panose="02020603050405020304" pitchFamily="18" charset="0"/>
              </a:rPr>
              <a:t>"Кодекс Российской Федерации об административных правонарушениях" от 30.12.2001 N 195-ФЗ </a:t>
            </a:r>
          </a:p>
        </p:txBody>
      </p:sp>
      <p:sp>
        <p:nvSpPr>
          <p:cNvPr id="6" name="Номер слайда 5"/>
          <p:cNvSpPr>
            <a:spLocks noGrp="1"/>
          </p:cNvSpPr>
          <p:nvPr>
            <p:ph type="sldNum" sz="quarter" idx="12"/>
          </p:nvPr>
        </p:nvSpPr>
        <p:spPr/>
        <p:txBody>
          <a:bodyPr/>
          <a:lstStyle/>
          <a:p>
            <a:fld id="{117B7F7D-79EA-4AFD-8F93-1B2C33CB4F9F}" type="slidenum">
              <a:rPr lang="ru-RU" smtClean="0"/>
              <a:t>36</a:t>
            </a:fld>
            <a:endParaRPr lang="ru-RU"/>
          </a:p>
        </p:txBody>
      </p:sp>
    </p:spTree>
    <p:extLst>
      <p:ext uri="{BB962C8B-B14F-4D97-AF65-F5344CB8AC3E}">
        <p14:creationId xmlns:p14="http://schemas.microsoft.com/office/powerpoint/2010/main" val="22863818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r>
              <a:rPr lang="ru-RU" dirty="0">
                <a:latin typeface="Times New Roman" panose="02020603050405020304" pitchFamily="18" charset="0"/>
                <a:cs typeface="Times New Roman" panose="02020603050405020304" pitchFamily="18" charset="0"/>
              </a:rPr>
              <a:t>КоАП РФ Статья 13.25. Нарушение требований законодательства о хранении документов и информации, содержащейся в информационных системах</a:t>
            </a:r>
          </a:p>
          <a:p>
            <a:endParaRPr lang="ru-RU" dirty="0">
              <a:latin typeface="Times New Roman" panose="02020603050405020304" pitchFamily="18" charset="0"/>
              <a:cs typeface="Times New Roman" panose="02020603050405020304" pitchFamily="18" charset="0"/>
            </a:endParaRP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p:txBody>
          <a:bodyPr>
            <a:noAutofit/>
          </a:bodyPr>
          <a:lstStyle/>
          <a:p>
            <a:pPr algn="ctr"/>
            <a:r>
              <a:rPr lang="ru-RU" sz="3200" b="0" dirty="0">
                <a:effectLst/>
                <a:latin typeface="Times New Roman" panose="02020603050405020304" pitchFamily="18" charset="0"/>
                <a:cs typeface="Times New Roman" panose="02020603050405020304" pitchFamily="18" charset="0"/>
              </a:rPr>
              <a:t>"Кодекс Российской Федерации об административных правонарушениях" от 30.12.2001 N 195-ФЗ </a:t>
            </a:r>
          </a:p>
        </p:txBody>
      </p:sp>
      <p:sp>
        <p:nvSpPr>
          <p:cNvPr id="6" name="Номер слайда 5"/>
          <p:cNvSpPr>
            <a:spLocks noGrp="1"/>
          </p:cNvSpPr>
          <p:nvPr>
            <p:ph type="sldNum" sz="quarter" idx="12"/>
          </p:nvPr>
        </p:nvSpPr>
        <p:spPr/>
        <p:txBody>
          <a:bodyPr/>
          <a:lstStyle/>
          <a:p>
            <a:fld id="{117B7F7D-79EA-4AFD-8F93-1B2C33CB4F9F}" type="slidenum">
              <a:rPr lang="ru-RU" smtClean="0"/>
              <a:t>37</a:t>
            </a:fld>
            <a:endParaRPr lang="ru-RU"/>
          </a:p>
        </p:txBody>
      </p:sp>
    </p:spTree>
    <p:extLst>
      <p:ext uri="{BB962C8B-B14F-4D97-AF65-F5344CB8AC3E}">
        <p14:creationId xmlns:p14="http://schemas.microsoft.com/office/powerpoint/2010/main" val="20901628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77500" lnSpcReduction="20000"/>
          </a:bodyPr>
          <a:lstStyle/>
          <a:p>
            <a:r>
              <a:rPr lang="ru-RU" dirty="0">
                <a:latin typeface="Times New Roman" panose="02020603050405020304" pitchFamily="18" charset="0"/>
                <a:cs typeface="Times New Roman" panose="02020603050405020304" pitchFamily="18" charset="0"/>
              </a:rPr>
              <a:t>1. Неисполнение акционерным обществом, профессиональным участником рынка ценных бумаг, управляющей компанией акционерного инвестиционного фонда, паевого инвестиционного фонда или негосударственного пенсионного фонда либо специализированным депозитарием акционерного инвестиционного фонда, паевого инвестиционного фонда или негосударственного пенсионного фонда обязанности по хранению документов, которые предусмотрены законодательством об акционерных обществах, о рынке ценных бумаг, об инвестиционных фондах и принятыми в соответствии с ним нормативными правовыми актами и хранение которых является обязательным, а также нарушение установленных порядка и сроков хранения таких документов -</a:t>
            </a:r>
          </a:p>
          <a:p>
            <a:r>
              <a:rPr lang="ru-RU" dirty="0" smtClean="0">
                <a:latin typeface="Times New Roman" panose="02020603050405020304" pitchFamily="18" charset="0"/>
                <a:cs typeface="Times New Roman" panose="02020603050405020304" pitchFamily="18" charset="0"/>
              </a:rPr>
              <a:t>влечет </a:t>
            </a:r>
            <a:r>
              <a:rPr lang="ru-RU" dirty="0">
                <a:latin typeface="Times New Roman" panose="02020603050405020304" pitchFamily="18" charset="0"/>
                <a:cs typeface="Times New Roman" panose="02020603050405020304" pitchFamily="18" charset="0"/>
              </a:rPr>
              <a:t>наложение административного штрафа на должностных лиц в размере от двух тысяч пятисот до пяти тысяч рублей; на юридических лиц - от двухсот тысяч до трехсот тысяч рублей.</a:t>
            </a: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p:txBody>
          <a:bodyPr>
            <a:noAutofit/>
          </a:bodyPr>
          <a:lstStyle/>
          <a:p>
            <a:pPr algn="ctr"/>
            <a:r>
              <a:rPr lang="ru-RU" sz="3200" b="0" dirty="0">
                <a:effectLst/>
                <a:latin typeface="Times New Roman" panose="02020603050405020304" pitchFamily="18" charset="0"/>
                <a:cs typeface="Times New Roman" panose="02020603050405020304" pitchFamily="18" charset="0"/>
              </a:rPr>
              <a:t>"Кодекс Российской Федерации об административных правонарушениях" от 30.12.2001 N 195-ФЗ </a:t>
            </a:r>
          </a:p>
        </p:txBody>
      </p:sp>
      <p:sp>
        <p:nvSpPr>
          <p:cNvPr id="6" name="Номер слайда 5"/>
          <p:cNvSpPr>
            <a:spLocks noGrp="1"/>
          </p:cNvSpPr>
          <p:nvPr>
            <p:ph type="sldNum" sz="quarter" idx="12"/>
          </p:nvPr>
        </p:nvSpPr>
        <p:spPr/>
        <p:txBody>
          <a:bodyPr/>
          <a:lstStyle/>
          <a:p>
            <a:fld id="{117B7F7D-79EA-4AFD-8F93-1B2C33CB4F9F}" type="slidenum">
              <a:rPr lang="ru-RU" smtClean="0"/>
              <a:t>38</a:t>
            </a:fld>
            <a:endParaRPr lang="ru-RU"/>
          </a:p>
        </p:txBody>
      </p:sp>
    </p:spTree>
    <p:extLst>
      <p:ext uri="{BB962C8B-B14F-4D97-AF65-F5344CB8AC3E}">
        <p14:creationId xmlns:p14="http://schemas.microsoft.com/office/powerpoint/2010/main" val="115317305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85000" lnSpcReduction="20000"/>
          </a:bodyPr>
          <a:lstStyle/>
          <a:p>
            <a:r>
              <a:rPr lang="ru-RU" dirty="0">
                <a:latin typeface="Times New Roman" panose="02020603050405020304" pitchFamily="18" charset="0"/>
                <a:cs typeface="Times New Roman" panose="02020603050405020304" pitchFamily="18" charset="0"/>
              </a:rPr>
              <a:t>2. Неисполнение обществом с ограниченной (дополнительной) ответственностью или унитарным предприятием обязанности по хранению документов, которые предусмотрены законодательством об обществах с ограниченной ответственностью, о государственных и муниципальных унитарных предприятиях и принятыми в соответствии с ним нормативными правовыми актами и хранение которых является обязательным, а также нарушение установленных порядка и сроков хранения таких документов -</a:t>
            </a:r>
          </a:p>
          <a:p>
            <a:r>
              <a:rPr lang="ru-RU" dirty="0" smtClean="0">
                <a:latin typeface="Times New Roman" panose="02020603050405020304" pitchFamily="18" charset="0"/>
                <a:cs typeface="Times New Roman" panose="02020603050405020304" pitchFamily="18" charset="0"/>
              </a:rPr>
              <a:t>влечет </a:t>
            </a:r>
            <a:r>
              <a:rPr lang="ru-RU" dirty="0">
                <a:latin typeface="Times New Roman" panose="02020603050405020304" pitchFamily="18" charset="0"/>
                <a:cs typeface="Times New Roman" panose="02020603050405020304" pitchFamily="18" charset="0"/>
              </a:rPr>
              <a:t>наложение административного штрафа на должностных лиц в размере от двух тысяч пятисот до пяти тысяч рублей; на юридических лиц - от двухсот тысяч до трехсот тысяч рублей.</a:t>
            </a: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p:txBody>
          <a:bodyPr>
            <a:noAutofit/>
          </a:bodyPr>
          <a:lstStyle/>
          <a:p>
            <a:pPr algn="ctr"/>
            <a:r>
              <a:rPr lang="ru-RU" sz="3200" b="0" dirty="0">
                <a:effectLst/>
                <a:latin typeface="Times New Roman" panose="02020603050405020304" pitchFamily="18" charset="0"/>
                <a:cs typeface="Times New Roman" panose="02020603050405020304" pitchFamily="18" charset="0"/>
              </a:rPr>
              <a:t>"Кодекс Российской Федерации об административных правонарушениях" от 30.12.2001 N 195-ФЗ </a:t>
            </a:r>
          </a:p>
        </p:txBody>
      </p:sp>
      <p:sp>
        <p:nvSpPr>
          <p:cNvPr id="6" name="Номер слайда 5"/>
          <p:cNvSpPr>
            <a:spLocks noGrp="1"/>
          </p:cNvSpPr>
          <p:nvPr>
            <p:ph type="sldNum" sz="quarter" idx="12"/>
          </p:nvPr>
        </p:nvSpPr>
        <p:spPr/>
        <p:txBody>
          <a:bodyPr/>
          <a:lstStyle/>
          <a:p>
            <a:fld id="{117B7F7D-79EA-4AFD-8F93-1B2C33CB4F9F}" type="slidenum">
              <a:rPr lang="ru-RU" smtClean="0"/>
              <a:t>39</a:t>
            </a:fld>
            <a:endParaRPr lang="ru-RU"/>
          </a:p>
        </p:txBody>
      </p:sp>
    </p:spTree>
    <p:extLst>
      <p:ext uri="{BB962C8B-B14F-4D97-AF65-F5344CB8AC3E}">
        <p14:creationId xmlns:p14="http://schemas.microsoft.com/office/powerpoint/2010/main" val="2509446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r>
              <a:rPr lang="ru-RU" dirty="0" smtClean="0">
                <a:latin typeface="Times New Roman" panose="02020603050405020304" pitchFamily="18" charset="0"/>
                <a:cs typeface="Times New Roman" panose="02020603050405020304" pitchFamily="18" charset="0"/>
              </a:rPr>
              <a:t>Законы</a:t>
            </a:r>
          </a:p>
          <a:p>
            <a:r>
              <a:rPr lang="ru-RU" dirty="0" smtClean="0">
                <a:latin typeface="Times New Roman" panose="02020603050405020304" pitchFamily="18" charset="0"/>
                <a:cs typeface="Times New Roman" panose="02020603050405020304" pitchFamily="18" charset="0"/>
              </a:rPr>
              <a:t>Правила, разработанные федеральным органом исполнительной власти в сфере архивного дела и делопроизводства</a:t>
            </a:r>
          </a:p>
          <a:p>
            <a:r>
              <a:rPr lang="ru-RU" dirty="0" smtClean="0">
                <a:latin typeface="Times New Roman" panose="02020603050405020304" pitchFamily="18" charset="0"/>
                <a:cs typeface="Times New Roman" panose="02020603050405020304" pitchFamily="18" charset="0"/>
              </a:rPr>
              <a:t>Приказы, </a:t>
            </a:r>
            <a:r>
              <a:rPr lang="ru-RU" dirty="0">
                <a:latin typeface="Times New Roman" panose="02020603050405020304" pitchFamily="18" charset="0"/>
                <a:cs typeface="Times New Roman" panose="02020603050405020304" pitchFamily="18" charset="0"/>
              </a:rPr>
              <a:t>письма </a:t>
            </a:r>
            <a:r>
              <a:rPr lang="ru-RU" dirty="0" smtClean="0">
                <a:latin typeface="Times New Roman" panose="02020603050405020304" pitchFamily="18" charset="0"/>
                <a:cs typeface="Times New Roman" panose="02020603050405020304" pitchFamily="18" charset="0"/>
              </a:rPr>
              <a:t>федерального органа </a:t>
            </a:r>
            <a:r>
              <a:rPr lang="ru-RU" dirty="0">
                <a:latin typeface="Times New Roman" panose="02020603050405020304" pitchFamily="18" charset="0"/>
                <a:cs typeface="Times New Roman" panose="02020603050405020304" pitchFamily="18" charset="0"/>
              </a:rPr>
              <a:t>исполнительной власти в сфере архивного дела и делопроизводства</a:t>
            </a:r>
          </a:p>
          <a:p>
            <a:endParaRPr lang="ru-RU" dirty="0" smtClean="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p:txBody>
          <a:bodyPr>
            <a:normAutofit fontScale="90000"/>
          </a:bodyPr>
          <a:lstStyle/>
          <a:p>
            <a:r>
              <a:rPr lang="ru-RU" b="0" dirty="0" smtClean="0">
                <a:effectLst/>
                <a:latin typeface="Times New Roman" panose="02020603050405020304" pitchFamily="18" charset="0"/>
                <a:cs typeface="Times New Roman" panose="02020603050405020304" pitchFamily="18" charset="0"/>
              </a:rPr>
              <a:t>Структура нормативного регулирования архивного дела</a:t>
            </a: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4</a:t>
            </a:fld>
            <a:endParaRPr lang="ru-RU"/>
          </a:p>
        </p:txBody>
      </p:sp>
    </p:spTree>
    <p:extLst>
      <p:ext uri="{BB962C8B-B14F-4D97-AF65-F5344CB8AC3E}">
        <p14:creationId xmlns:p14="http://schemas.microsoft.com/office/powerpoint/2010/main" val="34118847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lnSpcReduction="20000"/>
          </a:bodyPr>
          <a:lstStyle/>
          <a:p>
            <a:r>
              <a:rPr lang="ru-RU" dirty="0">
                <a:latin typeface="Times New Roman" panose="02020603050405020304" pitchFamily="18" charset="0"/>
                <a:cs typeface="Times New Roman" panose="02020603050405020304" pitchFamily="18" charset="0"/>
              </a:rPr>
              <a:t>УК РФ Статья 164. Хищение предметов, имеющих особую ценность</a:t>
            </a:r>
          </a:p>
          <a:p>
            <a:r>
              <a:rPr lang="ru-RU" dirty="0" smtClean="0">
                <a:latin typeface="Times New Roman" panose="02020603050405020304" pitchFamily="18" charset="0"/>
                <a:cs typeface="Times New Roman" panose="02020603050405020304" pitchFamily="18" charset="0"/>
              </a:rPr>
              <a:t>1</a:t>
            </a:r>
            <a:r>
              <a:rPr lang="ru-RU" dirty="0">
                <a:latin typeface="Times New Roman" panose="02020603050405020304" pitchFamily="18" charset="0"/>
                <a:cs typeface="Times New Roman" panose="02020603050405020304" pitchFamily="18" charset="0"/>
              </a:rPr>
              <a:t>. Хищение предметов или документов, имеющих особую историческую, научную, художественную или культурную ценность, независимо от способа хищения -</a:t>
            </a:r>
          </a:p>
          <a:p>
            <a:r>
              <a:rPr lang="ru-RU" dirty="0" smtClean="0">
                <a:latin typeface="Times New Roman" panose="02020603050405020304" pitchFamily="18" charset="0"/>
                <a:cs typeface="Times New Roman" panose="02020603050405020304" pitchFamily="18" charset="0"/>
              </a:rPr>
              <a:t>наказывается </a:t>
            </a:r>
            <a:r>
              <a:rPr lang="ru-RU" dirty="0">
                <a:latin typeface="Times New Roman" panose="02020603050405020304" pitchFamily="18" charset="0"/>
                <a:cs typeface="Times New Roman" panose="02020603050405020304" pitchFamily="18" charset="0"/>
              </a:rPr>
              <a:t>принудительными работами на срок до пяти лет с ограничением свободы на срок до одного года или без такового либо лишением свободы на срок до десяти лет со штрафом в размере до пятисот тысяч рублей или в размере заработной платы или иного дохода осужденного за период до трех лет или без такового и с ограничением свободы на срок до одного года или без такового.</a:t>
            </a:r>
            <a:endParaRPr lang="ru-RU" dirty="0" smtClean="0">
              <a:latin typeface="Times New Roman" panose="02020603050405020304" pitchFamily="18" charset="0"/>
              <a:cs typeface="Times New Roman" panose="02020603050405020304" pitchFamily="18" charset="0"/>
            </a:endParaRP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p:txBody>
          <a:bodyPr>
            <a:normAutofit fontScale="90000"/>
          </a:bodyPr>
          <a:lstStyle/>
          <a:p>
            <a:pPr algn="ctr"/>
            <a:r>
              <a:rPr lang="ru-RU" b="0" dirty="0">
                <a:effectLst/>
                <a:latin typeface="Times New Roman" panose="02020603050405020304" pitchFamily="18" charset="0"/>
                <a:cs typeface="Times New Roman" panose="02020603050405020304" pitchFamily="18" charset="0"/>
              </a:rPr>
              <a:t>"Уголовный кодекс Российской Федерации" от 13.06.1996 N 63-ФЗ</a:t>
            </a:r>
            <a:br>
              <a:rPr lang="ru-RU" b="0" dirty="0">
                <a:effectLst/>
                <a:latin typeface="Times New Roman" panose="02020603050405020304" pitchFamily="18" charset="0"/>
                <a:cs typeface="Times New Roman" panose="02020603050405020304" pitchFamily="18" charset="0"/>
              </a:rPr>
            </a:b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40</a:t>
            </a:fld>
            <a:endParaRPr lang="ru-RU"/>
          </a:p>
        </p:txBody>
      </p:sp>
    </p:spTree>
    <p:extLst>
      <p:ext uri="{BB962C8B-B14F-4D97-AF65-F5344CB8AC3E}">
        <p14:creationId xmlns:p14="http://schemas.microsoft.com/office/powerpoint/2010/main" val="42799512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85000" lnSpcReduction="20000"/>
          </a:bodyPr>
          <a:lstStyle/>
          <a:p>
            <a:r>
              <a:rPr lang="ru-RU" dirty="0">
                <a:latin typeface="Times New Roman" panose="02020603050405020304" pitchFamily="18" charset="0"/>
                <a:cs typeface="Times New Roman" panose="02020603050405020304" pitchFamily="18" charset="0"/>
              </a:rPr>
              <a:t>Определяя размер похищенного имущества, следует исходить из его фактической стоимости на момент совершения преступления. При отсутствии сведений о цене стоимость похищенного имущества может быть установлена на основании заключения экспертов.</a:t>
            </a:r>
          </a:p>
          <a:p>
            <a:r>
              <a:rPr lang="ru-RU" dirty="0" smtClean="0">
                <a:latin typeface="Times New Roman" panose="02020603050405020304" pitchFamily="18" charset="0"/>
                <a:cs typeface="Times New Roman" panose="02020603050405020304" pitchFamily="18" charset="0"/>
              </a:rPr>
              <a:t>Особая </a:t>
            </a:r>
            <a:r>
              <a:rPr lang="ru-RU" dirty="0">
                <a:latin typeface="Times New Roman" panose="02020603050405020304" pitchFamily="18" charset="0"/>
                <a:cs typeface="Times New Roman" panose="02020603050405020304" pitchFamily="18" charset="0"/>
              </a:rPr>
              <a:t>историческая, научная, художественная или культурная ценность похищенных предметов или документов (статья 164 УК РФ) (независимо от способа хищения) определяется на основании экспертного заключения с учетом не только их стоимости в денежном выражении, но и значимости для истории, науки, искусства или культуры.</a:t>
            </a:r>
          </a:p>
          <a:p>
            <a:r>
              <a:rPr lang="ru-RU" dirty="0" smtClean="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абзац введен Постановлением Пленума Верховного Суда РФ от 06.02.2007 N 7)</a:t>
            </a:r>
            <a:endParaRPr lang="ru-RU" dirty="0" smtClean="0">
              <a:latin typeface="Times New Roman" panose="02020603050405020304" pitchFamily="18" charset="0"/>
              <a:cs typeface="Times New Roman" panose="02020603050405020304" pitchFamily="18" charset="0"/>
            </a:endParaRP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a:xfrm>
            <a:off x="457200" y="548680"/>
            <a:ext cx="8229600" cy="1368152"/>
          </a:xfrm>
        </p:spPr>
        <p:txBody>
          <a:bodyPr>
            <a:normAutofit fontScale="90000"/>
          </a:bodyPr>
          <a:lstStyle/>
          <a:p>
            <a:pPr algn="ctr"/>
            <a:r>
              <a:rPr lang="ru-RU" sz="3100" b="0" dirty="0">
                <a:effectLst/>
                <a:latin typeface="Times New Roman" panose="02020603050405020304" pitchFamily="18" charset="0"/>
                <a:cs typeface="Times New Roman" panose="02020603050405020304" pitchFamily="18" charset="0"/>
              </a:rPr>
              <a:t>Постановление Пленума Верховного Суда РФ от 27.12.2002 N 29 (ред. от 29.06.2021) "О судебной практике по делам о краже, грабеже и разбое"</a:t>
            </a:r>
            <a:r>
              <a:rPr lang="ru-RU" b="0" dirty="0">
                <a:effectLst/>
                <a:latin typeface="Times New Roman" panose="02020603050405020304" pitchFamily="18" charset="0"/>
                <a:cs typeface="Times New Roman" panose="02020603050405020304" pitchFamily="18" charset="0"/>
              </a:rPr>
              <a:t/>
            </a:r>
            <a:br>
              <a:rPr lang="ru-RU" b="0" dirty="0">
                <a:effectLst/>
                <a:latin typeface="Times New Roman" panose="02020603050405020304" pitchFamily="18" charset="0"/>
                <a:cs typeface="Times New Roman" panose="02020603050405020304" pitchFamily="18" charset="0"/>
              </a:rPr>
            </a:br>
            <a:r>
              <a:rPr lang="ru-RU" b="0" dirty="0">
                <a:effectLst/>
                <a:latin typeface="Times New Roman" panose="02020603050405020304" pitchFamily="18" charset="0"/>
                <a:cs typeface="Times New Roman" panose="02020603050405020304" pitchFamily="18" charset="0"/>
              </a:rPr>
              <a:t/>
            </a:r>
            <a:br>
              <a:rPr lang="ru-RU" b="0" dirty="0">
                <a:effectLst/>
                <a:latin typeface="Times New Roman" panose="02020603050405020304" pitchFamily="18" charset="0"/>
                <a:cs typeface="Times New Roman" panose="02020603050405020304" pitchFamily="18" charset="0"/>
              </a:rPr>
            </a:b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41</a:t>
            </a:fld>
            <a:endParaRPr lang="ru-RU"/>
          </a:p>
        </p:txBody>
      </p:sp>
    </p:spTree>
    <p:extLst>
      <p:ext uri="{BB962C8B-B14F-4D97-AF65-F5344CB8AC3E}">
        <p14:creationId xmlns:p14="http://schemas.microsoft.com/office/powerpoint/2010/main" val="31154286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268760"/>
            <a:ext cx="8229600" cy="4896544"/>
          </a:xfrm>
        </p:spPr>
        <p:txBody>
          <a:bodyPr>
            <a:noAutofit/>
          </a:bodyPr>
          <a:lstStyle/>
          <a:p>
            <a:r>
              <a:rPr lang="ru-RU" sz="1700" dirty="0">
                <a:latin typeface="Times New Roman" panose="02020603050405020304" pitchFamily="18" charset="0"/>
                <a:cs typeface="Times New Roman" panose="02020603050405020304" pitchFamily="18" charset="0"/>
              </a:rPr>
              <a:t>Правила организации хранения, комплектования, учета и использования документов Архивного фонда Российской Федерации и других архивных документов в государственных и муниципальных архивах, музеях и библиотеках, научных организациях. Утверждены приказом </a:t>
            </a:r>
            <a:r>
              <a:rPr lang="ru-RU" sz="1700" dirty="0" err="1">
                <a:latin typeface="Times New Roman" panose="02020603050405020304" pitchFamily="18" charset="0"/>
                <a:cs typeface="Times New Roman" panose="02020603050405020304" pitchFamily="18" charset="0"/>
              </a:rPr>
              <a:t>Росархива</a:t>
            </a:r>
            <a:r>
              <a:rPr lang="ru-RU" sz="1700" dirty="0">
                <a:latin typeface="Times New Roman" panose="02020603050405020304" pitchFamily="18" charset="0"/>
                <a:cs typeface="Times New Roman" panose="02020603050405020304" pitchFamily="18" charset="0"/>
              </a:rPr>
              <a:t> от 02.03.2020 № 24. Зарегистрированы Минюстом России 20.03.2020. Рег. № 58396</a:t>
            </a:r>
          </a:p>
          <a:p>
            <a:r>
              <a:rPr lang="ru-RU" sz="1700" dirty="0">
                <a:latin typeface="Times New Roman" panose="02020603050405020304" pitchFamily="18" charset="0"/>
                <a:cs typeface="Times New Roman" panose="02020603050405020304" pitchFamily="18" charset="0"/>
              </a:rPr>
              <a:t>Правила организации хранения, комплектования, учета и использования научно-технической документации в органах государственной власти, органах местного самоуправления, государственных и муниципальных организациях (утверждены приказом </a:t>
            </a:r>
            <a:r>
              <a:rPr lang="ru-RU" sz="1700" dirty="0" err="1">
                <a:latin typeface="Times New Roman" panose="02020603050405020304" pitchFamily="18" charset="0"/>
                <a:cs typeface="Times New Roman" panose="02020603050405020304" pitchFamily="18" charset="0"/>
              </a:rPr>
              <a:t>Росархива</a:t>
            </a:r>
            <a:r>
              <a:rPr lang="ru-RU" sz="1700" dirty="0">
                <a:latin typeface="Times New Roman" panose="02020603050405020304" pitchFamily="18" charset="0"/>
                <a:cs typeface="Times New Roman" panose="02020603050405020304" pitchFamily="18" charset="0"/>
              </a:rPr>
              <a:t> от 09.12.2020 № 155). Зарегистрировано Минюстом России 12.03.2021. Регистрационный № 62735.</a:t>
            </a:r>
          </a:p>
          <a:p>
            <a:r>
              <a:rPr lang="ru-RU" sz="1700" dirty="0">
                <a:latin typeface="Times New Roman" panose="02020603050405020304" pitchFamily="18" charset="0"/>
                <a:cs typeface="Times New Roman" panose="02020603050405020304" pitchFamily="18" charset="0"/>
              </a:rPr>
              <a:t>Правила организации хранения, комплектования, учёта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 (утверждены приказом Министерства культуры Российской Федерации от 31.03.2015 № 526</a:t>
            </a:r>
            <a:r>
              <a:rPr lang="ru-RU" sz="1700" dirty="0" smtClean="0">
                <a:latin typeface="Times New Roman" panose="02020603050405020304" pitchFamily="18" charset="0"/>
                <a:cs typeface="Times New Roman" panose="02020603050405020304" pitchFamily="18" charset="0"/>
              </a:rPr>
              <a:t>)</a:t>
            </a:r>
            <a:endParaRPr lang="ru-RU" sz="1700" dirty="0">
              <a:latin typeface="Times New Roman" panose="02020603050405020304" pitchFamily="18" charset="0"/>
              <a:cs typeface="Times New Roman" panose="02020603050405020304" pitchFamily="18" charset="0"/>
            </a:endParaRP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a:xfrm>
            <a:off x="457200" y="548680"/>
            <a:ext cx="8229600" cy="648072"/>
          </a:xfrm>
        </p:spPr>
        <p:txBody>
          <a:bodyPr>
            <a:normAutofit/>
          </a:bodyPr>
          <a:lstStyle/>
          <a:p>
            <a:pPr algn="ctr"/>
            <a:r>
              <a:rPr lang="ru-RU" sz="3100" b="0" dirty="0" smtClean="0">
                <a:effectLst/>
                <a:latin typeface="Times New Roman" panose="02020603050405020304" pitchFamily="18" charset="0"/>
                <a:cs typeface="Times New Roman" panose="02020603050405020304" pitchFamily="18" charset="0"/>
              </a:rPr>
              <a:t>Правила</a:t>
            </a: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42</a:t>
            </a:fld>
            <a:endParaRPr lang="ru-RU"/>
          </a:p>
        </p:txBody>
      </p:sp>
    </p:spTree>
    <p:extLst>
      <p:ext uri="{BB962C8B-B14F-4D97-AF65-F5344CB8AC3E}">
        <p14:creationId xmlns:p14="http://schemas.microsoft.com/office/powerpoint/2010/main" val="292830325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268760"/>
            <a:ext cx="8229600" cy="4896544"/>
          </a:xfrm>
        </p:spPr>
        <p:txBody>
          <a:bodyPr>
            <a:noAutofit/>
          </a:bodyPr>
          <a:lstStyle/>
          <a:p>
            <a:r>
              <a:rPr lang="ru-RU" sz="2400" dirty="0" smtClean="0">
                <a:latin typeface="Times New Roman" panose="02020603050405020304" pitchFamily="18" charset="0"/>
                <a:cs typeface="Times New Roman" panose="02020603050405020304" pitchFamily="18" charset="0"/>
              </a:rPr>
              <a:t>Правила </a:t>
            </a:r>
            <a:r>
              <a:rPr lang="ru-RU" sz="2400" dirty="0">
                <a:latin typeface="Times New Roman" panose="02020603050405020304" pitchFamily="18" charset="0"/>
                <a:cs typeface="Times New Roman" panose="02020603050405020304" pitchFamily="18" charset="0"/>
              </a:rPr>
              <a:t>делопроизводства в государственных органах, органах местного самоуправления (утверждены приказом </a:t>
            </a:r>
            <a:r>
              <a:rPr lang="ru-RU" sz="2400" dirty="0" err="1">
                <a:latin typeface="Times New Roman" panose="02020603050405020304" pitchFamily="18" charset="0"/>
                <a:cs typeface="Times New Roman" panose="02020603050405020304" pitchFamily="18" charset="0"/>
              </a:rPr>
              <a:t>Росархива</a:t>
            </a:r>
            <a:r>
              <a:rPr lang="ru-RU" sz="2400" dirty="0">
                <a:latin typeface="Times New Roman" panose="02020603050405020304" pitchFamily="18" charset="0"/>
                <a:cs typeface="Times New Roman" panose="02020603050405020304" pitchFamily="18" charset="0"/>
              </a:rPr>
              <a:t> от 22.05.2019 № 71) Зарегистрировано Минюстом России </a:t>
            </a:r>
            <a:r>
              <a:rPr lang="ru-RU" sz="2400" dirty="0" smtClean="0">
                <a:latin typeface="Times New Roman" panose="02020603050405020304" pitchFamily="18" charset="0"/>
                <a:cs typeface="Times New Roman" panose="02020603050405020304" pitchFamily="18" charset="0"/>
              </a:rPr>
              <a:t>27.12.2019</a:t>
            </a:r>
            <a:r>
              <a:rPr lang="ru-RU" sz="2400" dirty="0">
                <a:latin typeface="Times New Roman" panose="02020603050405020304" pitchFamily="18" charset="0"/>
                <a:cs typeface="Times New Roman" panose="02020603050405020304" pitchFamily="18" charset="0"/>
              </a:rPr>
              <a:t>. Регистрационный № 57023</a:t>
            </a:r>
            <a:r>
              <a:rPr lang="ru-RU" sz="2400" dirty="0" smtClean="0">
                <a:latin typeface="Times New Roman" panose="02020603050405020304" pitchFamily="18" charset="0"/>
                <a:cs typeface="Times New Roman" panose="02020603050405020304" pitchFamily="18" charset="0"/>
              </a:rPr>
              <a:t>.</a:t>
            </a:r>
          </a:p>
          <a:p>
            <a:r>
              <a:rPr lang="ru-RU" sz="2400" dirty="0">
                <a:latin typeface="Times New Roman" panose="02020603050405020304" pitchFamily="18" charset="0"/>
                <a:cs typeface="Times New Roman" panose="02020603050405020304" pitchFamily="18" charset="0"/>
              </a:rPr>
              <a:t>Специальные правила пожарной безопасности государственных и муниципальных архивов Российской Федерации (утверждены приказом Министерства культуры и массовых коммуникаций Российской Федерации от 12.01.2009 № 3, зарегистрирован в Минюсте России 04.05.2009, регистрационный № 13882)</a:t>
            </a:r>
          </a:p>
          <a:p>
            <a:endParaRPr lang="ru-RU" sz="1700" dirty="0">
              <a:latin typeface="Times New Roman" panose="02020603050405020304" pitchFamily="18" charset="0"/>
              <a:cs typeface="Times New Roman" panose="02020603050405020304" pitchFamily="18" charset="0"/>
            </a:endParaRPr>
          </a:p>
          <a:p>
            <a:endParaRPr lang="ru-RU" sz="1700" dirty="0">
              <a:latin typeface="Times New Roman" panose="02020603050405020304" pitchFamily="18" charset="0"/>
              <a:cs typeface="Times New Roman" panose="02020603050405020304" pitchFamily="18" charset="0"/>
            </a:endParaRPr>
          </a:p>
          <a:p>
            <a:endParaRPr lang="ru-RU" sz="1700" dirty="0">
              <a:latin typeface="Times New Roman" panose="02020603050405020304" pitchFamily="18" charset="0"/>
              <a:cs typeface="Times New Roman" panose="02020603050405020304" pitchFamily="18" charset="0"/>
            </a:endParaRP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a:xfrm>
            <a:off x="457200" y="548680"/>
            <a:ext cx="8229600" cy="648072"/>
          </a:xfrm>
        </p:spPr>
        <p:txBody>
          <a:bodyPr>
            <a:normAutofit/>
          </a:bodyPr>
          <a:lstStyle/>
          <a:p>
            <a:pPr algn="ctr"/>
            <a:r>
              <a:rPr lang="ru-RU" sz="3100" b="0" dirty="0" smtClean="0">
                <a:effectLst/>
                <a:latin typeface="Times New Roman" panose="02020603050405020304" pitchFamily="18" charset="0"/>
                <a:cs typeface="Times New Roman" panose="02020603050405020304" pitchFamily="18" charset="0"/>
              </a:rPr>
              <a:t>Правила</a:t>
            </a: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43</a:t>
            </a:fld>
            <a:endParaRPr lang="ru-RU"/>
          </a:p>
        </p:txBody>
      </p:sp>
    </p:spTree>
    <p:extLst>
      <p:ext uri="{BB962C8B-B14F-4D97-AF65-F5344CB8AC3E}">
        <p14:creationId xmlns:p14="http://schemas.microsoft.com/office/powerpoint/2010/main" val="228293946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268760"/>
            <a:ext cx="8229600" cy="4896544"/>
          </a:xfrm>
        </p:spPr>
        <p:txBody>
          <a:bodyPr>
            <a:noAutofit/>
          </a:bodyPr>
          <a:lstStyle/>
          <a:p>
            <a:r>
              <a:rPr lang="ru-RU" sz="2400" dirty="0">
                <a:latin typeface="Times New Roman" panose="02020603050405020304" pitchFamily="18" charset="0"/>
                <a:cs typeface="Times New Roman" panose="02020603050405020304" pitchFamily="18" charset="0"/>
              </a:rPr>
              <a:t>Инструкция по заполнению паспорта государственного музея, библиотеки (в части документов Архивного фонда Российской Федерации) (утверждена совместным приказом Министерства культуры Российской Федерации и </a:t>
            </a:r>
            <a:r>
              <a:rPr lang="ru-RU" sz="2400" dirty="0" err="1">
                <a:latin typeface="Times New Roman" panose="02020603050405020304" pitchFamily="18" charset="0"/>
                <a:cs typeface="Times New Roman" panose="02020603050405020304" pitchFamily="18" charset="0"/>
              </a:rPr>
              <a:t>Росархива</a:t>
            </a:r>
            <a:r>
              <a:rPr lang="ru-RU" sz="2400" dirty="0">
                <a:latin typeface="Times New Roman" panose="02020603050405020304" pitchFamily="18" charset="0"/>
                <a:cs typeface="Times New Roman" panose="02020603050405020304" pitchFamily="18" charset="0"/>
              </a:rPr>
              <a:t> от 14.03.2000 № 167/13).</a:t>
            </a:r>
          </a:p>
          <a:p>
            <a:r>
              <a:rPr lang="ru-RU" sz="2400" dirty="0">
                <a:latin typeface="Times New Roman" panose="02020603050405020304" pitchFamily="18" charset="0"/>
                <a:cs typeface="Times New Roman" panose="02020603050405020304" pitchFamily="18" charset="0"/>
              </a:rPr>
              <a:t>Приказ Федерального архивного агентства от 08.08.2022 г. № 111 «Об утверждении типовых норм времени и выработки на работы (услуги), выполняемые (оказываемые) государственными и муниципальными архивами</a:t>
            </a:r>
            <a:r>
              <a:rPr lang="ru-RU" sz="2400" dirty="0" smtClean="0">
                <a:latin typeface="Times New Roman" panose="02020603050405020304" pitchFamily="18" charset="0"/>
                <a:cs typeface="Times New Roman" panose="02020603050405020304" pitchFamily="18" charset="0"/>
              </a:rPr>
              <a:t>». Зарегистрирован </a:t>
            </a:r>
            <a:r>
              <a:rPr lang="ru-RU" sz="2400" dirty="0">
                <a:latin typeface="Times New Roman" panose="02020603050405020304" pitchFamily="18" charset="0"/>
                <a:cs typeface="Times New Roman" panose="02020603050405020304" pitchFamily="18" charset="0"/>
              </a:rPr>
              <a:t>Минюстом России 27.09.2022. Регистрационный № 70238.</a:t>
            </a:r>
          </a:p>
          <a:p>
            <a:endParaRPr lang="ru-RU" sz="2400" dirty="0">
              <a:latin typeface="Times New Roman" panose="02020603050405020304" pitchFamily="18" charset="0"/>
              <a:cs typeface="Times New Roman" panose="02020603050405020304" pitchFamily="18" charset="0"/>
            </a:endParaRPr>
          </a:p>
          <a:p>
            <a:endParaRPr lang="ru-RU" sz="2400" dirty="0">
              <a:latin typeface="Times New Roman" panose="02020603050405020304" pitchFamily="18" charset="0"/>
              <a:cs typeface="Times New Roman" panose="02020603050405020304" pitchFamily="18" charset="0"/>
            </a:endParaRPr>
          </a:p>
          <a:p>
            <a:endParaRPr lang="ru-RU" sz="1700" dirty="0">
              <a:latin typeface="Times New Roman" panose="02020603050405020304" pitchFamily="18" charset="0"/>
              <a:cs typeface="Times New Roman" panose="02020603050405020304" pitchFamily="18" charset="0"/>
            </a:endParaRPr>
          </a:p>
          <a:p>
            <a:endParaRPr lang="ru-RU" sz="1700" dirty="0">
              <a:latin typeface="Times New Roman" panose="02020603050405020304" pitchFamily="18" charset="0"/>
              <a:cs typeface="Times New Roman" panose="02020603050405020304" pitchFamily="18" charset="0"/>
            </a:endParaRPr>
          </a:p>
          <a:p>
            <a:endParaRPr lang="ru-RU" sz="1700" dirty="0">
              <a:latin typeface="Times New Roman" panose="02020603050405020304" pitchFamily="18" charset="0"/>
              <a:cs typeface="Times New Roman" panose="02020603050405020304" pitchFamily="18" charset="0"/>
            </a:endParaRP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a:xfrm>
            <a:off x="457200" y="548680"/>
            <a:ext cx="8229600" cy="648072"/>
          </a:xfrm>
        </p:spPr>
        <p:txBody>
          <a:bodyPr>
            <a:normAutofit/>
          </a:bodyPr>
          <a:lstStyle/>
          <a:p>
            <a:pPr algn="ctr"/>
            <a:r>
              <a:rPr lang="ru-RU" sz="3100" b="0" dirty="0" smtClean="0">
                <a:effectLst/>
                <a:latin typeface="Times New Roman" panose="02020603050405020304" pitchFamily="18" charset="0"/>
                <a:cs typeface="Times New Roman" panose="02020603050405020304" pitchFamily="18" charset="0"/>
              </a:rPr>
              <a:t>Иные документы</a:t>
            </a: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44</a:t>
            </a:fld>
            <a:endParaRPr lang="ru-RU"/>
          </a:p>
        </p:txBody>
      </p:sp>
    </p:spTree>
    <p:extLst>
      <p:ext uri="{BB962C8B-B14F-4D97-AF65-F5344CB8AC3E}">
        <p14:creationId xmlns:p14="http://schemas.microsoft.com/office/powerpoint/2010/main" val="164622735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268760"/>
            <a:ext cx="8229600" cy="4896544"/>
          </a:xfrm>
        </p:spPr>
        <p:txBody>
          <a:bodyPr>
            <a:noAutofit/>
          </a:bodyPr>
          <a:lstStyle/>
          <a:p>
            <a:r>
              <a:rPr lang="ru-RU" sz="2400" dirty="0">
                <a:latin typeface="Times New Roman" panose="02020603050405020304" pitchFamily="18" charset="0"/>
                <a:cs typeface="Times New Roman" panose="02020603050405020304" pitchFamily="18" charset="0"/>
              </a:rPr>
              <a:t>Приказ Федерального архивного агентства от 15.06.2020 г. № 69 «Об утверждении Типовых функциональных требований к системам электронного документооборота и системам хранения электронных документов в архивах государственных органов</a:t>
            </a:r>
            <a:r>
              <a:rPr lang="ru-RU" sz="2400" dirty="0" smtClean="0">
                <a:latin typeface="Times New Roman" panose="02020603050405020304" pitchFamily="18" charset="0"/>
                <a:cs typeface="Times New Roman" panose="02020603050405020304" pitchFamily="18" charset="0"/>
              </a:rPr>
              <a:t>». Зарегистрирован </a:t>
            </a:r>
            <a:r>
              <a:rPr lang="ru-RU" sz="2400" dirty="0">
                <a:latin typeface="Times New Roman" panose="02020603050405020304" pitchFamily="18" charset="0"/>
                <a:cs typeface="Times New Roman" panose="02020603050405020304" pitchFamily="18" charset="0"/>
              </a:rPr>
              <a:t>Минюстом России 21.10.2020. Регистрационный № 60484</a:t>
            </a:r>
            <a:r>
              <a:rPr lang="ru-RU" sz="2400" dirty="0" smtClean="0">
                <a:latin typeface="Times New Roman" panose="02020603050405020304" pitchFamily="18" charset="0"/>
                <a:cs typeface="Times New Roman" panose="02020603050405020304" pitchFamily="18" charset="0"/>
              </a:rPr>
              <a:t>..</a:t>
            </a:r>
            <a:endParaRPr lang="ru-RU" sz="2400" dirty="0">
              <a:latin typeface="Times New Roman" panose="02020603050405020304" pitchFamily="18" charset="0"/>
              <a:cs typeface="Times New Roman" panose="02020603050405020304" pitchFamily="18" charset="0"/>
            </a:endParaRPr>
          </a:p>
          <a:p>
            <a:endParaRPr lang="ru-RU" sz="2400" dirty="0">
              <a:latin typeface="Times New Roman" panose="02020603050405020304" pitchFamily="18" charset="0"/>
              <a:cs typeface="Times New Roman" panose="02020603050405020304" pitchFamily="18" charset="0"/>
            </a:endParaRPr>
          </a:p>
          <a:p>
            <a:endParaRPr lang="ru-RU" sz="2400" dirty="0">
              <a:latin typeface="Times New Roman" panose="02020603050405020304" pitchFamily="18" charset="0"/>
              <a:cs typeface="Times New Roman" panose="02020603050405020304" pitchFamily="18" charset="0"/>
            </a:endParaRPr>
          </a:p>
          <a:p>
            <a:endParaRPr lang="ru-RU" sz="1700" dirty="0">
              <a:latin typeface="Times New Roman" panose="02020603050405020304" pitchFamily="18" charset="0"/>
              <a:cs typeface="Times New Roman" panose="02020603050405020304" pitchFamily="18" charset="0"/>
            </a:endParaRPr>
          </a:p>
          <a:p>
            <a:endParaRPr lang="ru-RU" sz="1700" dirty="0">
              <a:latin typeface="Times New Roman" panose="02020603050405020304" pitchFamily="18" charset="0"/>
              <a:cs typeface="Times New Roman" panose="02020603050405020304" pitchFamily="18" charset="0"/>
            </a:endParaRPr>
          </a:p>
          <a:p>
            <a:endParaRPr lang="ru-RU" sz="1700" dirty="0">
              <a:latin typeface="Times New Roman" panose="02020603050405020304" pitchFamily="18" charset="0"/>
              <a:cs typeface="Times New Roman" panose="02020603050405020304" pitchFamily="18" charset="0"/>
            </a:endParaRP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a:xfrm>
            <a:off x="457200" y="548680"/>
            <a:ext cx="8229600" cy="648072"/>
          </a:xfrm>
        </p:spPr>
        <p:txBody>
          <a:bodyPr>
            <a:normAutofit/>
          </a:bodyPr>
          <a:lstStyle/>
          <a:p>
            <a:pPr algn="ctr"/>
            <a:r>
              <a:rPr lang="ru-RU" sz="3100" b="0" dirty="0" smtClean="0">
                <a:effectLst/>
                <a:latin typeface="Times New Roman" panose="02020603050405020304" pitchFamily="18" charset="0"/>
                <a:cs typeface="Times New Roman" panose="02020603050405020304" pitchFamily="18" charset="0"/>
              </a:rPr>
              <a:t>Иные документы</a:t>
            </a: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45</a:t>
            </a:fld>
            <a:endParaRPr lang="ru-RU"/>
          </a:p>
        </p:txBody>
      </p:sp>
    </p:spTree>
    <p:extLst>
      <p:ext uri="{BB962C8B-B14F-4D97-AF65-F5344CB8AC3E}">
        <p14:creationId xmlns:p14="http://schemas.microsoft.com/office/powerpoint/2010/main" val="36536271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268760"/>
            <a:ext cx="8229600" cy="4896544"/>
          </a:xfrm>
        </p:spPr>
        <p:txBody>
          <a:bodyPr>
            <a:noAutofit/>
          </a:bodyPr>
          <a:lstStyle/>
          <a:p>
            <a:r>
              <a:rPr lang="ru-RU" sz="2200" dirty="0" smtClean="0">
                <a:latin typeface="Times New Roman" panose="02020603050405020304" pitchFamily="18" charset="0"/>
                <a:cs typeface="Times New Roman" panose="02020603050405020304" pitchFamily="18" charset="0"/>
              </a:rPr>
              <a:t>Приказ </a:t>
            </a:r>
            <a:r>
              <a:rPr lang="ru-RU" sz="2200" dirty="0">
                <a:latin typeface="Times New Roman" panose="02020603050405020304" pitchFamily="18" charset="0"/>
                <a:cs typeface="Times New Roman" panose="02020603050405020304" pitchFamily="18" charset="0"/>
              </a:rPr>
              <a:t>Федерального архивного агентства от 13.06.2018 г. № 63 «Об утверждении Примерного положения об экспертно-проверочной комиссии уполномоченного органа исполнительной власти субъекта Российской Федерации в области архивного дела</a:t>
            </a:r>
            <a:r>
              <a:rPr lang="ru-RU" sz="2200" dirty="0" smtClean="0">
                <a:latin typeface="Times New Roman" panose="02020603050405020304" pitchFamily="18" charset="0"/>
                <a:cs typeface="Times New Roman" panose="02020603050405020304" pitchFamily="18" charset="0"/>
              </a:rPr>
              <a:t>». Зарегистрирован </a:t>
            </a:r>
            <a:r>
              <a:rPr lang="ru-RU" sz="2200" dirty="0">
                <a:latin typeface="Times New Roman" panose="02020603050405020304" pitchFamily="18" charset="0"/>
                <a:cs typeface="Times New Roman" panose="02020603050405020304" pitchFamily="18" charset="0"/>
              </a:rPr>
              <a:t>Минюстом России 06.08.2018. Регистрационный № 51794</a:t>
            </a:r>
            <a:r>
              <a:rPr lang="ru-RU" sz="2200" dirty="0" smtClean="0">
                <a:latin typeface="Times New Roman" panose="02020603050405020304" pitchFamily="18" charset="0"/>
                <a:cs typeface="Times New Roman" panose="02020603050405020304" pitchFamily="18" charset="0"/>
              </a:rPr>
              <a:t>.</a:t>
            </a:r>
            <a:endParaRPr lang="ru-RU" sz="2200" dirty="0">
              <a:latin typeface="Times New Roman" panose="02020603050405020304" pitchFamily="18" charset="0"/>
              <a:cs typeface="Times New Roman" panose="02020603050405020304" pitchFamily="18" charset="0"/>
            </a:endParaRPr>
          </a:p>
          <a:p>
            <a:r>
              <a:rPr lang="ru-RU" sz="2200" dirty="0">
                <a:latin typeface="Times New Roman" panose="02020603050405020304" pitchFamily="18" charset="0"/>
                <a:cs typeface="Times New Roman" panose="02020603050405020304" pitchFamily="18" charset="0"/>
              </a:rPr>
              <a:t>Приказ Федерального архивного агентства от 11.04.2018 г. № 43 «Об утверждении примерного положения об экспертной комиссии организации</a:t>
            </a:r>
            <a:r>
              <a:rPr lang="ru-RU" sz="2200" dirty="0" smtClean="0">
                <a:latin typeface="Times New Roman" panose="02020603050405020304" pitchFamily="18" charset="0"/>
                <a:cs typeface="Times New Roman" panose="02020603050405020304" pitchFamily="18" charset="0"/>
              </a:rPr>
              <a:t>». Зарегистрирован </a:t>
            </a:r>
            <a:r>
              <a:rPr lang="ru-RU" sz="2200" dirty="0">
                <a:latin typeface="Times New Roman" panose="02020603050405020304" pitchFamily="18" charset="0"/>
                <a:cs typeface="Times New Roman" panose="02020603050405020304" pitchFamily="18" charset="0"/>
              </a:rPr>
              <a:t>Минюстом России 15.06.2018. Регистрационный № 51357.</a:t>
            </a:r>
          </a:p>
          <a:p>
            <a:r>
              <a:rPr lang="ru-RU" sz="2200" dirty="0" smtClean="0">
                <a:latin typeface="Times New Roman" panose="02020603050405020304" pitchFamily="18" charset="0"/>
                <a:cs typeface="Times New Roman" panose="02020603050405020304" pitchFamily="18" charset="0"/>
              </a:rPr>
              <a:t>Приказ </a:t>
            </a:r>
            <a:r>
              <a:rPr lang="ru-RU" sz="2200" dirty="0">
                <a:latin typeface="Times New Roman" panose="02020603050405020304" pitchFamily="18" charset="0"/>
                <a:cs typeface="Times New Roman" panose="02020603050405020304" pitchFamily="18" charset="0"/>
              </a:rPr>
              <a:t>Федерального архивного агентства от 11.04.2018 г. № 42 «Об утверждении примерного положения об архиве организации</a:t>
            </a:r>
            <a:r>
              <a:rPr lang="ru-RU" sz="2200" dirty="0" smtClean="0">
                <a:latin typeface="Times New Roman" panose="02020603050405020304" pitchFamily="18" charset="0"/>
                <a:cs typeface="Times New Roman" panose="02020603050405020304" pitchFamily="18" charset="0"/>
              </a:rPr>
              <a:t>». Зарегистрирован </a:t>
            </a:r>
            <a:r>
              <a:rPr lang="ru-RU" sz="2200" dirty="0">
                <a:latin typeface="Times New Roman" panose="02020603050405020304" pitchFamily="18" charset="0"/>
                <a:cs typeface="Times New Roman" panose="02020603050405020304" pitchFamily="18" charset="0"/>
              </a:rPr>
              <a:t>Минюстом России 15.08.2018. Регистрационный № 51895</a:t>
            </a:r>
            <a:r>
              <a:rPr lang="ru-RU" sz="2200" dirty="0" smtClean="0">
                <a:latin typeface="Times New Roman" panose="02020603050405020304" pitchFamily="18" charset="0"/>
                <a:cs typeface="Times New Roman" panose="02020603050405020304" pitchFamily="18" charset="0"/>
              </a:rPr>
              <a:t>.</a:t>
            </a:r>
            <a:endParaRPr lang="ru-RU" sz="2200" dirty="0">
              <a:latin typeface="Times New Roman" panose="02020603050405020304" pitchFamily="18" charset="0"/>
              <a:cs typeface="Times New Roman" panose="02020603050405020304" pitchFamily="18" charset="0"/>
            </a:endParaRPr>
          </a:p>
          <a:p>
            <a:endParaRPr lang="ru-RU" sz="1700" dirty="0">
              <a:latin typeface="Times New Roman" panose="02020603050405020304" pitchFamily="18" charset="0"/>
              <a:cs typeface="Times New Roman" panose="02020603050405020304" pitchFamily="18" charset="0"/>
            </a:endParaRPr>
          </a:p>
          <a:p>
            <a:endParaRPr lang="ru-RU" sz="1700" dirty="0">
              <a:latin typeface="Times New Roman" panose="02020603050405020304" pitchFamily="18" charset="0"/>
              <a:cs typeface="Times New Roman" panose="02020603050405020304" pitchFamily="18" charset="0"/>
            </a:endParaRP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a:xfrm>
            <a:off x="457200" y="548680"/>
            <a:ext cx="8229600" cy="648072"/>
          </a:xfrm>
        </p:spPr>
        <p:txBody>
          <a:bodyPr>
            <a:normAutofit/>
          </a:bodyPr>
          <a:lstStyle/>
          <a:p>
            <a:pPr algn="ctr"/>
            <a:r>
              <a:rPr lang="ru-RU" sz="3100" b="0" dirty="0" smtClean="0">
                <a:effectLst/>
                <a:latin typeface="Times New Roman" panose="02020603050405020304" pitchFamily="18" charset="0"/>
                <a:cs typeface="Times New Roman" panose="02020603050405020304" pitchFamily="18" charset="0"/>
              </a:rPr>
              <a:t>Иные документы</a:t>
            </a: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46</a:t>
            </a:fld>
            <a:endParaRPr lang="ru-RU"/>
          </a:p>
        </p:txBody>
      </p:sp>
    </p:spTree>
    <p:extLst>
      <p:ext uri="{BB962C8B-B14F-4D97-AF65-F5344CB8AC3E}">
        <p14:creationId xmlns:p14="http://schemas.microsoft.com/office/powerpoint/2010/main" val="335850681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268760"/>
            <a:ext cx="8229600" cy="4896544"/>
          </a:xfrm>
        </p:spPr>
        <p:txBody>
          <a:bodyPr>
            <a:noAutofit/>
          </a:bodyPr>
          <a:lstStyle/>
          <a:p>
            <a:r>
              <a:rPr lang="ru-RU" sz="2400" dirty="0">
                <a:latin typeface="Times New Roman" panose="02020603050405020304" pitchFamily="18" charset="0"/>
                <a:cs typeface="Times New Roman" panose="02020603050405020304" pitchFamily="18" charset="0"/>
              </a:rPr>
              <a:t>Перечень типовых управленческих архивных документов, образующихся в процессе деятельности государственных органов, органов местного самоуправления и организаций, с указанием сроков их </a:t>
            </a:r>
            <a:r>
              <a:rPr lang="ru-RU" sz="2400" dirty="0" smtClean="0">
                <a:latin typeface="Times New Roman" panose="02020603050405020304" pitchFamily="18" charset="0"/>
                <a:cs typeface="Times New Roman" panose="02020603050405020304" pitchFamily="18" charset="0"/>
              </a:rPr>
              <a:t>хранения. Утвержден </a:t>
            </a:r>
            <a:r>
              <a:rPr lang="ru-RU" sz="2400" dirty="0">
                <a:latin typeface="Times New Roman" panose="02020603050405020304" pitchFamily="18" charset="0"/>
                <a:cs typeface="Times New Roman" panose="02020603050405020304" pitchFamily="18" charset="0"/>
              </a:rPr>
              <a:t>приказом Росархива от 20.12.2019 № 236. Зарегистрирован Минюстом России 06.02.2020, регистрационный № 57449.</a:t>
            </a:r>
          </a:p>
          <a:p>
            <a:r>
              <a:rPr lang="ru-RU" sz="2400" dirty="0">
                <a:latin typeface="Times New Roman" panose="02020603050405020304" pitchFamily="18" charset="0"/>
                <a:cs typeface="Times New Roman" panose="02020603050405020304" pitchFamily="18" charset="0"/>
              </a:rPr>
              <a:t>Приказ Федерального архивного агентства от 20.12.2019 г. № 237 «Об утверждении Инструкции по применению Перечня типовых управленческих архивных документов, образующихся в процессе деятельности государственных органов, органов местного самоуправления и организаций, с указанием сроков их хранения»</a:t>
            </a:r>
          </a:p>
          <a:p>
            <a:endParaRPr lang="ru-RU" sz="2400" dirty="0">
              <a:latin typeface="Times New Roman" panose="02020603050405020304" pitchFamily="18" charset="0"/>
              <a:cs typeface="Times New Roman" panose="02020603050405020304" pitchFamily="18" charset="0"/>
            </a:endParaRPr>
          </a:p>
          <a:p>
            <a:endParaRPr lang="ru-RU" sz="2400" dirty="0">
              <a:latin typeface="Times New Roman" panose="02020603050405020304" pitchFamily="18" charset="0"/>
              <a:cs typeface="Times New Roman" panose="02020603050405020304" pitchFamily="18" charset="0"/>
            </a:endParaRPr>
          </a:p>
          <a:p>
            <a:endParaRPr lang="ru-RU" sz="2400" dirty="0">
              <a:latin typeface="Times New Roman" panose="02020603050405020304" pitchFamily="18" charset="0"/>
              <a:cs typeface="Times New Roman" panose="02020603050405020304" pitchFamily="18" charset="0"/>
            </a:endParaRPr>
          </a:p>
          <a:p>
            <a:r>
              <a:rPr lang="ru-RU" sz="2400" dirty="0" smtClean="0">
                <a:latin typeface="Times New Roman" panose="02020603050405020304" pitchFamily="18" charset="0"/>
                <a:cs typeface="Times New Roman" panose="02020603050405020304" pitchFamily="18" charset="0"/>
              </a:rPr>
              <a:t>.</a:t>
            </a:r>
            <a:endParaRPr lang="ru-RU" sz="2400" dirty="0">
              <a:latin typeface="Times New Roman" panose="02020603050405020304" pitchFamily="18" charset="0"/>
              <a:cs typeface="Times New Roman" panose="02020603050405020304" pitchFamily="18" charset="0"/>
            </a:endParaRPr>
          </a:p>
          <a:p>
            <a:endParaRPr lang="ru-RU" sz="2400" dirty="0">
              <a:latin typeface="Times New Roman" panose="02020603050405020304" pitchFamily="18" charset="0"/>
              <a:cs typeface="Times New Roman" panose="02020603050405020304" pitchFamily="18" charset="0"/>
            </a:endParaRPr>
          </a:p>
          <a:p>
            <a:endParaRPr lang="ru-RU" sz="2400" dirty="0">
              <a:latin typeface="Times New Roman" panose="02020603050405020304" pitchFamily="18" charset="0"/>
              <a:cs typeface="Times New Roman" panose="02020603050405020304" pitchFamily="18" charset="0"/>
            </a:endParaRPr>
          </a:p>
          <a:p>
            <a:endParaRPr lang="ru-RU" sz="1700" dirty="0">
              <a:latin typeface="Times New Roman" panose="02020603050405020304" pitchFamily="18" charset="0"/>
              <a:cs typeface="Times New Roman" panose="02020603050405020304" pitchFamily="18" charset="0"/>
            </a:endParaRPr>
          </a:p>
          <a:p>
            <a:endParaRPr lang="ru-RU" sz="1700" dirty="0">
              <a:latin typeface="Times New Roman" panose="02020603050405020304" pitchFamily="18" charset="0"/>
              <a:cs typeface="Times New Roman" panose="02020603050405020304" pitchFamily="18" charset="0"/>
            </a:endParaRPr>
          </a:p>
          <a:p>
            <a:endParaRPr lang="ru-RU" sz="1700" dirty="0">
              <a:latin typeface="Times New Roman" panose="02020603050405020304" pitchFamily="18" charset="0"/>
              <a:cs typeface="Times New Roman" panose="02020603050405020304" pitchFamily="18" charset="0"/>
            </a:endParaRP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a:xfrm>
            <a:off x="457200" y="548680"/>
            <a:ext cx="8229600" cy="648072"/>
          </a:xfrm>
        </p:spPr>
        <p:txBody>
          <a:bodyPr>
            <a:normAutofit/>
          </a:bodyPr>
          <a:lstStyle/>
          <a:p>
            <a:pPr algn="ctr"/>
            <a:r>
              <a:rPr lang="ru-RU" sz="3100" b="0" dirty="0" smtClean="0">
                <a:effectLst/>
                <a:latin typeface="Times New Roman" panose="02020603050405020304" pitchFamily="18" charset="0"/>
                <a:cs typeface="Times New Roman" panose="02020603050405020304" pitchFamily="18" charset="0"/>
              </a:rPr>
              <a:t>Перечни</a:t>
            </a: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47</a:t>
            </a:fld>
            <a:endParaRPr lang="ru-RU"/>
          </a:p>
        </p:txBody>
      </p:sp>
    </p:spTree>
    <p:extLst>
      <p:ext uri="{BB962C8B-B14F-4D97-AF65-F5344CB8AC3E}">
        <p14:creationId xmlns:p14="http://schemas.microsoft.com/office/powerpoint/2010/main" val="317928430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268760"/>
            <a:ext cx="8229600" cy="4896544"/>
          </a:xfrm>
        </p:spPr>
        <p:txBody>
          <a:bodyPr>
            <a:noAutofit/>
          </a:bodyPr>
          <a:lstStyle/>
          <a:p>
            <a:r>
              <a:rPr lang="ru-RU" sz="2400" dirty="0" smtClean="0">
                <a:latin typeface="Times New Roman" panose="02020603050405020304" pitchFamily="18" charset="0"/>
                <a:cs typeface="Times New Roman" panose="02020603050405020304" pitchFamily="18" charset="0"/>
              </a:rPr>
              <a:t>Перечень </a:t>
            </a:r>
            <a:r>
              <a:rPr lang="ru-RU" sz="2400" dirty="0">
                <a:latin typeface="Times New Roman" panose="02020603050405020304" pitchFamily="18" charset="0"/>
                <a:cs typeface="Times New Roman" panose="02020603050405020304" pitchFamily="18" charset="0"/>
              </a:rPr>
              <a:t>типовых архивных документов, образующихся в научно-технической и производственной деятельности организаций, с указанием сроков </a:t>
            </a:r>
            <a:r>
              <a:rPr lang="ru-RU" sz="2400" dirty="0" smtClean="0">
                <a:latin typeface="Times New Roman" panose="02020603050405020304" pitchFamily="18" charset="0"/>
                <a:cs typeface="Times New Roman" panose="02020603050405020304" pitchFamily="18" charset="0"/>
              </a:rPr>
              <a:t>хранения. Утвержден </a:t>
            </a:r>
            <a:r>
              <a:rPr lang="ru-RU" sz="2400" dirty="0">
                <a:latin typeface="Times New Roman" panose="02020603050405020304" pitchFamily="18" charset="0"/>
                <a:cs typeface="Times New Roman" panose="02020603050405020304" pitchFamily="18" charset="0"/>
              </a:rPr>
              <a:t>приказом Росархива от 28.12.2021 № 142. Зарегистрирован Минюстом России 02.02.2022, регистрационный № 67095.</a:t>
            </a:r>
          </a:p>
          <a:p>
            <a:r>
              <a:rPr lang="ru-RU" sz="2400" dirty="0" smtClean="0">
                <a:latin typeface="Times New Roman" panose="02020603050405020304" pitchFamily="18" charset="0"/>
                <a:cs typeface="Times New Roman" panose="02020603050405020304" pitchFamily="18" charset="0"/>
              </a:rPr>
              <a:t>Перечень </a:t>
            </a:r>
            <a:r>
              <a:rPr lang="ru-RU" sz="2400" dirty="0">
                <a:latin typeface="Times New Roman" panose="02020603050405020304" pitchFamily="18" charset="0"/>
                <a:cs typeface="Times New Roman" panose="02020603050405020304" pitchFamily="18" charset="0"/>
              </a:rPr>
              <a:t>документов, образующихся в процессе деятельности кредитных организаций, с указанием сроков их </a:t>
            </a:r>
            <a:r>
              <a:rPr lang="ru-RU" sz="2400" dirty="0" smtClean="0">
                <a:latin typeface="Times New Roman" panose="02020603050405020304" pitchFamily="18" charset="0"/>
                <a:cs typeface="Times New Roman" panose="02020603050405020304" pitchFamily="18" charset="0"/>
              </a:rPr>
              <a:t>хранения. Утвержден </a:t>
            </a:r>
            <a:r>
              <a:rPr lang="ru-RU" sz="2400" dirty="0">
                <a:latin typeface="Times New Roman" panose="02020603050405020304" pitchFamily="18" charset="0"/>
                <a:cs typeface="Times New Roman" panose="02020603050405020304" pitchFamily="18" charset="0"/>
              </a:rPr>
              <a:t>Положением Федерального архивного агентства и Центрального банка Российской Федерации от 12.07.2022 № 1/801-П. Зарегистрировано Минюстом России 19.07.2022, регистрационный № 69304</a:t>
            </a:r>
            <a:r>
              <a:rPr lang="ru-RU" sz="2400" dirty="0" smtClean="0">
                <a:latin typeface="Times New Roman" panose="02020603050405020304" pitchFamily="18" charset="0"/>
                <a:cs typeface="Times New Roman" panose="02020603050405020304" pitchFamily="18" charset="0"/>
              </a:rPr>
              <a:t>.</a:t>
            </a:r>
            <a:endParaRPr lang="ru-RU" sz="1700" dirty="0">
              <a:latin typeface="Times New Roman" panose="02020603050405020304" pitchFamily="18" charset="0"/>
              <a:cs typeface="Times New Roman" panose="02020603050405020304" pitchFamily="18" charset="0"/>
            </a:endParaRPr>
          </a:p>
          <a:p>
            <a:endParaRPr lang="ru-RU" sz="1700" dirty="0">
              <a:latin typeface="Times New Roman" panose="02020603050405020304" pitchFamily="18" charset="0"/>
              <a:cs typeface="Times New Roman" panose="02020603050405020304" pitchFamily="18" charset="0"/>
            </a:endParaRP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a:xfrm>
            <a:off x="457200" y="548680"/>
            <a:ext cx="8229600" cy="648072"/>
          </a:xfrm>
        </p:spPr>
        <p:txBody>
          <a:bodyPr>
            <a:normAutofit/>
          </a:bodyPr>
          <a:lstStyle/>
          <a:p>
            <a:pPr algn="ctr"/>
            <a:r>
              <a:rPr lang="ru-RU" sz="3100" b="0" dirty="0" smtClean="0">
                <a:effectLst/>
                <a:latin typeface="Times New Roman" panose="02020603050405020304" pitchFamily="18" charset="0"/>
                <a:cs typeface="Times New Roman" panose="02020603050405020304" pitchFamily="18" charset="0"/>
              </a:rPr>
              <a:t>Перечни</a:t>
            </a: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48</a:t>
            </a:fld>
            <a:endParaRPr lang="ru-RU"/>
          </a:p>
        </p:txBody>
      </p:sp>
    </p:spTree>
    <p:extLst>
      <p:ext uri="{BB962C8B-B14F-4D97-AF65-F5344CB8AC3E}">
        <p14:creationId xmlns:p14="http://schemas.microsoft.com/office/powerpoint/2010/main" val="129381053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ижний колонтитул 1"/>
          <p:cNvSpPr>
            <a:spLocks noGrp="1"/>
          </p:cNvSpPr>
          <p:nvPr>
            <p:ph type="ftr" sz="quarter" idx="11"/>
          </p:nvPr>
        </p:nvSpPr>
        <p:spPr/>
        <p:txBody>
          <a:bodyPr/>
          <a:lstStyle/>
          <a:p>
            <a:r>
              <a:rPr lang="ru-RU" smtClean="0"/>
              <a:t>Абакан, 06.05.2023</a:t>
            </a:r>
            <a:endParaRPr lang="ru-RU"/>
          </a:p>
        </p:txBody>
      </p:sp>
      <p:sp>
        <p:nvSpPr>
          <p:cNvPr id="3" name="Номер слайда 2"/>
          <p:cNvSpPr>
            <a:spLocks noGrp="1"/>
          </p:cNvSpPr>
          <p:nvPr>
            <p:ph type="sldNum" sz="quarter" idx="12"/>
          </p:nvPr>
        </p:nvSpPr>
        <p:spPr/>
        <p:txBody>
          <a:bodyPr/>
          <a:lstStyle/>
          <a:p>
            <a:fld id="{117B7F7D-79EA-4AFD-8F93-1B2C33CB4F9F}" type="slidenum">
              <a:rPr lang="ru-RU" smtClean="0"/>
              <a:t>49</a:t>
            </a:fld>
            <a:endParaRPr lang="ru-RU"/>
          </a:p>
        </p:txBody>
      </p:sp>
      <p:sp>
        <p:nvSpPr>
          <p:cNvPr id="4" name="Заголовок 3"/>
          <p:cNvSpPr>
            <a:spLocks noGrp="1"/>
          </p:cNvSpPr>
          <p:nvPr>
            <p:ph type="title"/>
          </p:nvPr>
        </p:nvSpPr>
        <p:spPr>
          <a:xfrm>
            <a:off x="606786" y="2420888"/>
            <a:ext cx="8229600" cy="2583160"/>
          </a:xfrm>
        </p:spPr>
        <p:txBody>
          <a:bodyPr>
            <a:normAutofit fontScale="90000"/>
          </a:bodyPr>
          <a:lstStyle/>
          <a:p>
            <a:pPr algn="ctr"/>
            <a:r>
              <a:rPr lang="ru-RU" b="0" dirty="0">
                <a:effectLst/>
                <a:latin typeface="Times New Roman" panose="02020603050405020304" pitchFamily="18" charset="0"/>
                <a:cs typeface="Times New Roman" panose="02020603050405020304" pitchFamily="18" charset="0"/>
              </a:rPr>
              <a:t>О новых Правилах организации хранения, комплектования, учёта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a:t>
            </a:r>
            <a:br>
              <a:rPr lang="ru-RU" b="0" dirty="0">
                <a:effectLst/>
                <a:latin typeface="Times New Roman" panose="02020603050405020304" pitchFamily="18" charset="0"/>
                <a:cs typeface="Times New Roman" panose="02020603050405020304" pitchFamily="18" charset="0"/>
              </a:rPr>
            </a:br>
            <a:r>
              <a:rPr lang="ru-RU" dirty="0"/>
              <a:t/>
            </a:r>
            <a:br>
              <a:rPr lang="ru-RU" dirty="0"/>
            </a:br>
            <a:endParaRPr lang="ru-RU" dirty="0"/>
          </a:p>
        </p:txBody>
      </p:sp>
    </p:spTree>
    <p:extLst>
      <p:ext uri="{BB962C8B-B14F-4D97-AF65-F5344CB8AC3E}">
        <p14:creationId xmlns:p14="http://schemas.microsoft.com/office/powerpoint/2010/main" val="12125588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a:bodyPr>
          <a:lstStyle/>
          <a:p>
            <a:r>
              <a:rPr lang="ru-RU" dirty="0">
                <a:latin typeface="Times New Roman" panose="02020603050405020304" pitchFamily="18" charset="0"/>
                <a:cs typeface="Times New Roman" panose="02020603050405020304" pitchFamily="18" charset="0"/>
              </a:rPr>
              <a:t>Статья 1. Предмет регулирования настоящего Федерального закона</a:t>
            </a:r>
          </a:p>
          <a:p>
            <a:endParaRPr lang="ru-RU" dirty="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Настоящий Федеральный закон регулирует отношения в сфере организации хранения, комплектования, учета и использования документов Архивного фонда Российской Федерации и других архивных документов независимо от их форм собственности, а также отношения в сфере управления архивным делом в Российской Федерации в интересах граждан, общества и государства.</a:t>
            </a: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p:txBody>
          <a:bodyPr>
            <a:normAutofit fontScale="90000"/>
          </a:bodyPr>
          <a:lstStyle/>
          <a:p>
            <a:pPr algn="ctr"/>
            <a:r>
              <a:rPr lang="ru-RU" sz="3100" b="0" dirty="0">
                <a:effectLst/>
                <a:latin typeface="Times New Roman" panose="02020603050405020304" pitchFamily="18" charset="0"/>
                <a:cs typeface="Times New Roman" panose="02020603050405020304" pitchFamily="18" charset="0"/>
              </a:rPr>
              <a:t>Федеральный закон "Об архивном деле в Российской Федерации" от 22.10.2004 N 125-ФЗ</a:t>
            </a:r>
            <a:r>
              <a:rPr lang="ru-RU" b="0" dirty="0">
                <a:effectLst/>
                <a:latin typeface="Times New Roman" panose="02020603050405020304" pitchFamily="18" charset="0"/>
                <a:cs typeface="Times New Roman" panose="02020603050405020304" pitchFamily="18" charset="0"/>
              </a:rPr>
              <a:t/>
            </a:r>
            <a:br>
              <a:rPr lang="ru-RU" b="0" dirty="0">
                <a:effectLst/>
                <a:latin typeface="Times New Roman" panose="02020603050405020304" pitchFamily="18" charset="0"/>
                <a:cs typeface="Times New Roman" panose="02020603050405020304" pitchFamily="18" charset="0"/>
              </a:rPr>
            </a:b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5</a:t>
            </a:fld>
            <a:endParaRPr lang="ru-RU"/>
          </a:p>
        </p:txBody>
      </p:sp>
    </p:spTree>
    <p:extLst>
      <p:ext uri="{BB962C8B-B14F-4D97-AF65-F5344CB8AC3E}">
        <p14:creationId xmlns:p14="http://schemas.microsoft.com/office/powerpoint/2010/main" val="93357309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268760"/>
            <a:ext cx="8229600" cy="4896544"/>
          </a:xfrm>
        </p:spPr>
        <p:txBody>
          <a:bodyPr>
            <a:noAutofit/>
          </a:bodyPr>
          <a:lstStyle/>
          <a:p>
            <a:r>
              <a:rPr lang="ru-RU" sz="2400" dirty="0">
                <a:latin typeface="Times New Roman" panose="02020603050405020304" pitchFamily="18" charset="0"/>
                <a:cs typeface="Times New Roman" panose="02020603050405020304" pitchFamily="18" charset="0"/>
              </a:rPr>
              <a:t>Правила организации хранения, комплектования, учёта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 (утверждены приказом Министерства культуры Российской Федерации от 31.03.2015 № 526</a:t>
            </a:r>
            <a:r>
              <a:rPr lang="ru-RU" sz="2400" dirty="0" smtClean="0">
                <a:latin typeface="Times New Roman" panose="02020603050405020304" pitchFamily="18" charset="0"/>
                <a:cs typeface="Times New Roman" panose="02020603050405020304" pitchFamily="18" charset="0"/>
              </a:rPr>
              <a:t>).</a:t>
            </a:r>
            <a:endParaRPr lang="ru-RU" sz="1700" dirty="0">
              <a:latin typeface="Times New Roman" panose="02020603050405020304" pitchFamily="18" charset="0"/>
              <a:cs typeface="Times New Roman" panose="02020603050405020304" pitchFamily="18" charset="0"/>
            </a:endParaRPr>
          </a:p>
          <a:p>
            <a:endParaRPr lang="ru-RU" sz="1700" dirty="0">
              <a:latin typeface="Times New Roman" panose="02020603050405020304" pitchFamily="18" charset="0"/>
              <a:cs typeface="Times New Roman" panose="02020603050405020304" pitchFamily="18" charset="0"/>
            </a:endParaRP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6" name="Номер слайда 5"/>
          <p:cNvSpPr>
            <a:spLocks noGrp="1"/>
          </p:cNvSpPr>
          <p:nvPr>
            <p:ph type="sldNum" sz="quarter" idx="12"/>
          </p:nvPr>
        </p:nvSpPr>
        <p:spPr/>
        <p:txBody>
          <a:bodyPr/>
          <a:lstStyle/>
          <a:p>
            <a:fld id="{117B7F7D-79EA-4AFD-8F93-1B2C33CB4F9F}" type="slidenum">
              <a:rPr lang="ru-RU" smtClean="0"/>
              <a:t>50</a:t>
            </a:fld>
            <a:endParaRPr lang="ru-RU"/>
          </a:p>
        </p:txBody>
      </p:sp>
    </p:spTree>
    <p:extLst>
      <p:ext uri="{BB962C8B-B14F-4D97-AF65-F5344CB8AC3E}">
        <p14:creationId xmlns:p14="http://schemas.microsoft.com/office/powerpoint/2010/main" val="140045846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268760"/>
            <a:ext cx="8229600" cy="4896544"/>
          </a:xfrm>
        </p:spPr>
        <p:txBody>
          <a:bodyPr>
            <a:noAutofit/>
          </a:bodyPr>
          <a:lstStyle/>
          <a:p>
            <a:r>
              <a:rPr lang="ru-RU" sz="2200" dirty="0" smtClean="0">
                <a:latin typeface="Times New Roman" panose="02020603050405020304" pitchFamily="18" charset="0"/>
                <a:cs typeface="Times New Roman" panose="02020603050405020304" pitchFamily="18" charset="0"/>
              </a:rPr>
              <a:t>Новая </a:t>
            </a:r>
            <a:r>
              <a:rPr lang="ru-RU" sz="2200" dirty="0">
                <a:latin typeface="Times New Roman" panose="02020603050405020304" pitchFamily="18" charset="0"/>
                <a:cs typeface="Times New Roman" panose="02020603050405020304" pitchFamily="18" charset="0"/>
              </a:rPr>
              <a:t>редакция Правил для органов государственной власти, органов местного самоуправления и государственных и муниципальных организаций разработана таким образом, чтобы отразить непрерывность процессов жизненного цикла документации, и является неотъемлемой частью комплекса нормативных правовых актов, разработка которых предусмотрена Федеральным законом от 22 октября 2004 г. № 125-ФЗ «Об архивном деле в Российской Федерации</a:t>
            </a:r>
            <a:r>
              <a:rPr lang="ru-RU" sz="2200" dirty="0" smtClean="0">
                <a:latin typeface="Times New Roman" panose="02020603050405020304" pitchFamily="18" charset="0"/>
                <a:cs typeface="Times New Roman" panose="02020603050405020304" pitchFamily="18" charset="0"/>
              </a:rPr>
              <a:t>».</a:t>
            </a:r>
            <a:endParaRPr lang="ru-RU" sz="2200" dirty="0">
              <a:latin typeface="Times New Roman" panose="02020603050405020304" pitchFamily="18" charset="0"/>
              <a:cs typeface="Times New Roman" panose="02020603050405020304" pitchFamily="18" charset="0"/>
            </a:endParaRPr>
          </a:p>
          <a:p>
            <a:r>
              <a:rPr lang="ru-RU" sz="2200" dirty="0">
                <a:latin typeface="Times New Roman" panose="02020603050405020304" pitchFamily="18" charset="0"/>
                <a:cs typeface="Times New Roman" panose="02020603050405020304" pitchFamily="18" charset="0"/>
              </a:rPr>
              <a:t>Основой для разработки проекта Правил послужили Правила 2015 года. В работе учитывались положения Правил делопроизводства, Правил 2020 года. В части работы с электронными документами были учтены положения ТФТ, других нормативных правовых актов, введенных в действие в период с 2015 по 2020 гг.</a:t>
            </a:r>
          </a:p>
          <a:p>
            <a:endParaRPr lang="ru-RU" sz="1700" dirty="0">
              <a:latin typeface="Times New Roman" panose="02020603050405020304" pitchFamily="18" charset="0"/>
              <a:cs typeface="Times New Roman" panose="02020603050405020304" pitchFamily="18" charset="0"/>
            </a:endParaRP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a:xfrm>
            <a:off x="457200" y="548680"/>
            <a:ext cx="8229600" cy="648072"/>
          </a:xfrm>
        </p:spPr>
        <p:txBody>
          <a:bodyPr>
            <a:normAutofit/>
          </a:bodyPr>
          <a:lstStyle/>
          <a:p>
            <a:pPr algn="ctr"/>
            <a:r>
              <a:rPr lang="ru-RU" sz="3100" b="0" dirty="0" smtClean="0">
                <a:effectLst/>
                <a:latin typeface="Times New Roman" panose="02020603050405020304" pitchFamily="18" charset="0"/>
                <a:cs typeface="Times New Roman" panose="02020603050405020304" pitchFamily="18" charset="0"/>
              </a:rPr>
              <a:t>Проект</a:t>
            </a: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51</a:t>
            </a:fld>
            <a:endParaRPr lang="ru-RU"/>
          </a:p>
        </p:txBody>
      </p:sp>
    </p:spTree>
    <p:extLst>
      <p:ext uri="{BB962C8B-B14F-4D97-AF65-F5344CB8AC3E}">
        <p14:creationId xmlns:p14="http://schemas.microsoft.com/office/powerpoint/2010/main" val="123676594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268760"/>
            <a:ext cx="8229600" cy="4896544"/>
          </a:xfrm>
        </p:spPr>
        <p:txBody>
          <a:bodyPr>
            <a:noAutofit/>
          </a:bodyPr>
          <a:lstStyle/>
          <a:p>
            <a:r>
              <a:rPr lang="ru-RU" sz="2200" dirty="0">
                <a:latin typeface="Times New Roman" panose="02020603050405020304" pitchFamily="18" charset="0"/>
                <a:cs typeface="Times New Roman" panose="02020603050405020304" pitchFamily="18" charset="0"/>
              </a:rPr>
              <a:t>Претерпела изменение структура Правил, которая в отличие от действующего документа содержит 19 глав.  За основу структуры проекта Правил разработчики посчитали целесообразным взять частично структуру Правил 2020 года. Правила 2015 года содержат 7 разделов, в которых сгруппированы тематические блоки положений, не имеющих собственных заголовков. Проект Правил предполагает их более детальное структурное разделение.  Такая структура разделов проекта Правил в некоторых случаях ведет к изменению расположения ряда положений, однако в то же время позволит более последовательно отразить процессы работы с документами в архиве организации и упрощает навигацию по документу.</a:t>
            </a:r>
            <a:endParaRPr lang="ru-RU" sz="1700" dirty="0">
              <a:latin typeface="Times New Roman" panose="02020603050405020304" pitchFamily="18" charset="0"/>
              <a:cs typeface="Times New Roman" panose="02020603050405020304" pitchFamily="18" charset="0"/>
            </a:endParaRP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a:xfrm>
            <a:off x="457200" y="548680"/>
            <a:ext cx="8229600" cy="648072"/>
          </a:xfrm>
        </p:spPr>
        <p:txBody>
          <a:bodyPr>
            <a:normAutofit/>
          </a:bodyPr>
          <a:lstStyle/>
          <a:p>
            <a:pPr algn="ctr"/>
            <a:r>
              <a:rPr lang="ru-RU" sz="3100" b="0" dirty="0" smtClean="0">
                <a:effectLst/>
                <a:latin typeface="Times New Roman" panose="02020603050405020304" pitchFamily="18" charset="0"/>
                <a:cs typeface="Times New Roman" panose="02020603050405020304" pitchFamily="18" charset="0"/>
              </a:rPr>
              <a:t>Проект</a:t>
            </a: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52</a:t>
            </a:fld>
            <a:endParaRPr lang="ru-RU"/>
          </a:p>
        </p:txBody>
      </p:sp>
    </p:spTree>
    <p:extLst>
      <p:ext uri="{BB962C8B-B14F-4D97-AF65-F5344CB8AC3E}">
        <p14:creationId xmlns:p14="http://schemas.microsoft.com/office/powerpoint/2010/main" val="62815488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268760"/>
            <a:ext cx="8229600" cy="4896544"/>
          </a:xfrm>
        </p:spPr>
        <p:txBody>
          <a:bodyPr>
            <a:noAutofit/>
          </a:bodyPr>
          <a:lstStyle/>
          <a:p>
            <a:r>
              <a:rPr lang="ru-RU" sz="2200" dirty="0">
                <a:latin typeface="Times New Roman" panose="02020603050405020304" pitchFamily="18" charset="0"/>
                <a:cs typeface="Times New Roman" panose="02020603050405020304" pitchFamily="18" charset="0"/>
              </a:rPr>
              <a:t>Еще одним изменением общего характера является указание на возможность в рамках отдельных положений проекта Правил передачи руководителем организации обязанностей, функций и ответственности за организацию хранения, комплектования, учета и использования архивных документов иному лицу.</a:t>
            </a:r>
            <a:endParaRPr lang="ru-RU" sz="1700" dirty="0">
              <a:latin typeface="Times New Roman" panose="02020603050405020304" pitchFamily="18" charset="0"/>
              <a:cs typeface="Times New Roman" panose="02020603050405020304" pitchFamily="18" charset="0"/>
            </a:endParaRP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a:xfrm>
            <a:off x="457200" y="548680"/>
            <a:ext cx="8229600" cy="648072"/>
          </a:xfrm>
        </p:spPr>
        <p:txBody>
          <a:bodyPr>
            <a:normAutofit/>
          </a:bodyPr>
          <a:lstStyle/>
          <a:p>
            <a:pPr algn="ctr"/>
            <a:r>
              <a:rPr lang="ru-RU" sz="3100" b="0" dirty="0" smtClean="0">
                <a:effectLst/>
                <a:latin typeface="Times New Roman" panose="02020603050405020304" pitchFamily="18" charset="0"/>
                <a:cs typeface="Times New Roman" panose="02020603050405020304" pitchFamily="18" charset="0"/>
              </a:rPr>
              <a:t>Проект</a:t>
            </a: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53</a:t>
            </a:fld>
            <a:endParaRPr lang="ru-RU"/>
          </a:p>
        </p:txBody>
      </p:sp>
    </p:spTree>
    <p:extLst>
      <p:ext uri="{BB962C8B-B14F-4D97-AF65-F5344CB8AC3E}">
        <p14:creationId xmlns:p14="http://schemas.microsoft.com/office/powerpoint/2010/main" val="19423352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268760"/>
            <a:ext cx="8229600" cy="4896544"/>
          </a:xfrm>
        </p:spPr>
        <p:txBody>
          <a:bodyPr>
            <a:noAutofit/>
          </a:bodyPr>
          <a:lstStyle/>
          <a:p>
            <a:r>
              <a:rPr lang="ru-RU" sz="2200" dirty="0">
                <a:latin typeface="Times New Roman" panose="02020603050405020304" pitchFamily="18" charset="0"/>
                <a:cs typeface="Times New Roman" panose="02020603050405020304" pitchFamily="18" charset="0"/>
              </a:rPr>
              <a:t>В проекте Правил расширены положения, регламентирующие порядок работы с электронными документами. Учтена необходимость нормативного обеспечения архивных процессов также и в свете положений законопроекта «О внесении изменений в Федеральный закон «Об информации, информационных технологиях и о защите информации» и отдельные законодательные акты» [10], которым планируется установить понятие «электронного архивного документа» и наделить Росархив полномочиями по утверждению перечня видов архивных документов, относящихся к составу Архивного фонда Российской Федерации, хранение которых осуществляется исключительно на бумажном носителе.</a:t>
            </a:r>
            <a:endParaRPr lang="ru-RU" sz="1700" dirty="0">
              <a:latin typeface="Times New Roman" panose="02020603050405020304" pitchFamily="18" charset="0"/>
              <a:cs typeface="Times New Roman" panose="02020603050405020304" pitchFamily="18" charset="0"/>
            </a:endParaRP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a:xfrm>
            <a:off x="457200" y="548680"/>
            <a:ext cx="8229600" cy="648072"/>
          </a:xfrm>
        </p:spPr>
        <p:txBody>
          <a:bodyPr>
            <a:normAutofit/>
          </a:bodyPr>
          <a:lstStyle/>
          <a:p>
            <a:pPr algn="ctr"/>
            <a:r>
              <a:rPr lang="ru-RU" sz="3100" b="0" dirty="0" smtClean="0">
                <a:effectLst/>
                <a:latin typeface="Times New Roman" panose="02020603050405020304" pitchFamily="18" charset="0"/>
                <a:cs typeface="Times New Roman" panose="02020603050405020304" pitchFamily="18" charset="0"/>
              </a:rPr>
              <a:t>Проект</a:t>
            </a: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54</a:t>
            </a:fld>
            <a:endParaRPr lang="ru-RU"/>
          </a:p>
        </p:txBody>
      </p:sp>
    </p:spTree>
    <p:extLst>
      <p:ext uri="{BB962C8B-B14F-4D97-AF65-F5344CB8AC3E}">
        <p14:creationId xmlns:p14="http://schemas.microsoft.com/office/powerpoint/2010/main" val="366565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268760"/>
            <a:ext cx="8229600" cy="4896544"/>
          </a:xfrm>
        </p:spPr>
        <p:txBody>
          <a:bodyPr>
            <a:noAutofit/>
          </a:bodyPr>
          <a:lstStyle/>
          <a:p>
            <a:r>
              <a:rPr lang="ru-RU" sz="2400" dirty="0">
                <a:latin typeface="Times New Roman" panose="02020603050405020304" pitchFamily="18" charset="0"/>
                <a:cs typeface="Times New Roman" panose="02020603050405020304" pitchFamily="18" charset="0"/>
              </a:rPr>
              <a:t>В проект Правил включено положение о применении в архиве организации информационной системы, в которой обеспечиваются процессы приема-передачи, учета, хранения и использования электронных документов. Правилами предусматриваются требования к функционированию указанной системы и к ее применению в рамках обеспечения указанных процессов. В отдельных положениях Правил предусмотрено использование информационной системы также и для организации работы архивов с документами на бумажном носителе</a:t>
            </a:r>
            <a:r>
              <a:rPr lang="ru-RU" sz="2400" dirty="0" smtClean="0">
                <a:latin typeface="Times New Roman" panose="02020603050405020304" pitchFamily="18" charset="0"/>
                <a:cs typeface="Times New Roman" panose="02020603050405020304" pitchFamily="18" charset="0"/>
              </a:rPr>
              <a:t>.</a:t>
            </a:r>
            <a:endParaRPr lang="ru-RU" sz="2400" dirty="0">
              <a:latin typeface="Times New Roman" panose="02020603050405020304" pitchFamily="18" charset="0"/>
              <a:cs typeface="Times New Roman" panose="02020603050405020304" pitchFamily="18" charset="0"/>
            </a:endParaRP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a:xfrm>
            <a:off x="457200" y="548680"/>
            <a:ext cx="8229600" cy="648072"/>
          </a:xfrm>
        </p:spPr>
        <p:txBody>
          <a:bodyPr>
            <a:normAutofit/>
          </a:bodyPr>
          <a:lstStyle/>
          <a:p>
            <a:pPr algn="ctr"/>
            <a:r>
              <a:rPr lang="ru-RU" sz="3100" b="0" dirty="0" smtClean="0">
                <a:effectLst/>
                <a:latin typeface="Times New Roman" panose="02020603050405020304" pitchFamily="18" charset="0"/>
                <a:cs typeface="Times New Roman" panose="02020603050405020304" pitchFamily="18" charset="0"/>
              </a:rPr>
              <a:t>Проект</a:t>
            </a: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55</a:t>
            </a:fld>
            <a:endParaRPr lang="ru-RU"/>
          </a:p>
        </p:txBody>
      </p:sp>
    </p:spTree>
    <p:extLst>
      <p:ext uri="{BB962C8B-B14F-4D97-AF65-F5344CB8AC3E}">
        <p14:creationId xmlns:p14="http://schemas.microsoft.com/office/powerpoint/2010/main" val="221137687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268760"/>
            <a:ext cx="8229600" cy="4752528"/>
          </a:xfrm>
        </p:spPr>
        <p:txBody>
          <a:bodyPr>
            <a:noAutofit/>
          </a:bodyPr>
          <a:lstStyle/>
          <a:p>
            <a:r>
              <a:rPr lang="ru-RU" sz="2100" dirty="0" smtClean="0">
                <a:latin typeface="Times New Roman" panose="02020603050405020304" pitchFamily="18" charset="0"/>
                <a:cs typeface="Times New Roman" panose="02020603050405020304" pitchFamily="18" charset="0"/>
              </a:rPr>
              <a:t>В </a:t>
            </a:r>
            <a:r>
              <a:rPr lang="ru-RU" sz="2100" dirty="0">
                <a:latin typeface="Times New Roman" panose="02020603050405020304" pitchFamily="18" charset="0"/>
                <a:cs typeface="Times New Roman" panose="02020603050405020304" pitchFamily="18" charset="0"/>
              </a:rPr>
              <a:t>проекте Правил определены более точные (по сравнению с Правилами 2015 года) требования к процессам миграции и конвертации, проверки наличия и состояния, приема-передачи электронных документов в архив организации. </a:t>
            </a:r>
            <a:endParaRPr lang="ru-RU" sz="2100" dirty="0" smtClean="0">
              <a:latin typeface="Times New Roman" panose="02020603050405020304" pitchFamily="18" charset="0"/>
              <a:cs typeface="Times New Roman" panose="02020603050405020304" pitchFamily="18" charset="0"/>
            </a:endParaRPr>
          </a:p>
          <a:p>
            <a:r>
              <a:rPr lang="ru-RU" sz="2100" dirty="0" smtClean="0">
                <a:latin typeface="Times New Roman" panose="02020603050405020304" pitchFamily="18" charset="0"/>
                <a:cs typeface="Times New Roman" panose="02020603050405020304" pitchFamily="18" charset="0"/>
              </a:rPr>
              <a:t>В </a:t>
            </a:r>
            <a:r>
              <a:rPr lang="ru-RU" sz="2100" dirty="0">
                <a:latin typeface="Times New Roman" panose="02020603050405020304" pitchFamily="18" charset="0"/>
                <a:cs typeface="Times New Roman" panose="02020603050405020304" pitchFamily="18" charset="0"/>
              </a:rPr>
              <a:t>рамках проекта Правил установлено, что единицами хранения электронных документов являются электронные документы, электронные дела и базы данных. Для установления единства с существующими нормами по работе с электронными документами включено положение о примерной структуре электронного документа, подлежащего архивному хранению. Важным элементом является определение состава метаданных электронных документов, регистрационно-учетных сведений об электронных делах и иных регистрационно-учетных показателей, предназначенных для фиксации в рамках процессов учета.</a:t>
            </a: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a:xfrm>
            <a:off x="457200" y="548680"/>
            <a:ext cx="8229600" cy="648072"/>
          </a:xfrm>
        </p:spPr>
        <p:txBody>
          <a:bodyPr>
            <a:normAutofit/>
          </a:bodyPr>
          <a:lstStyle/>
          <a:p>
            <a:pPr algn="ctr"/>
            <a:r>
              <a:rPr lang="ru-RU" sz="3100" b="0" dirty="0" smtClean="0">
                <a:effectLst/>
                <a:latin typeface="Times New Roman" panose="02020603050405020304" pitchFamily="18" charset="0"/>
                <a:cs typeface="Times New Roman" panose="02020603050405020304" pitchFamily="18" charset="0"/>
              </a:rPr>
              <a:t>Проект</a:t>
            </a: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56</a:t>
            </a:fld>
            <a:endParaRPr lang="ru-RU"/>
          </a:p>
        </p:txBody>
      </p:sp>
    </p:spTree>
    <p:extLst>
      <p:ext uri="{BB962C8B-B14F-4D97-AF65-F5344CB8AC3E}">
        <p14:creationId xmlns:p14="http://schemas.microsoft.com/office/powerpoint/2010/main" val="344069744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268760"/>
            <a:ext cx="8229600" cy="4752528"/>
          </a:xfrm>
        </p:spPr>
        <p:txBody>
          <a:bodyPr>
            <a:noAutofit/>
          </a:bodyPr>
          <a:lstStyle/>
          <a:p>
            <a:r>
              <a:rPr lang="ru-RU" sz="2100" dirty="0">
                <a:latin typeface="Times New Roman" panose="02020603050405020304" pitchFamily="18" charset="0"/>
                <a:cs typeface="Times New Roman" panose="02020603050405020304" pitchFamily="18" charset="0"/>
              </a:rPr>
              <a:t>Соблюдая преемственность по отношению к Правилам делопроизводства, в пункте 6.26 которых затронуты вопросы формирования «гибридных» дел, в проекте также впервые установлены требования к порядку работы с «гибридными» делами (делами, включающими документы как на бумажном носителе, так и электронные документы) (глава 11 проекта). </a:t>
            </a:r>
          </a:p>
          <a:p>
            <a:r>
              <a:rPr lang="ru-RU" sz="2100" dirty="0">
                <a:latin typeface="Times New Roman" panose="02020603050405020304" pitchFamily="18" charset="0"/>
                <a:cs typeface="Times New Roman" panose="02020603050405020304" pitchFamily="18" charset="0"/>
              </a:rPr>
              <a:t>В рамках решения задачи по гармонизации проекта Правил с Правилами 2020 года учитывая, что в Правилах 2020 года  внесены положения, касающиеся работы с аудиовизуальными документами. Указанное нововведение в основном ориентировано на поддержку сохранности аудиовизуальных документов, образующихся в управленческой деятельности, например, при проведении заседаний коллегиальных органов. В отдельном разделе проекта учтены особенности организации хранения, учета, описания, передачи на хранение и использования аудиовизуальных документов. </a:t>
            </a: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a:xfrm>
            <a:off x="457200" y="548680"/>
            <a:ext cx="8229600" cy="648072"/>
          </a:xfrm>
        </p:spPr>
        <p:txBody>
          <a:bodyPr>
            <a:normAutofit/>
          </a:bodyPr>
          <a:lstStyle/>
          <a:p>
            <a:pPr algn="ctr"/>
            <a:r>
              <a:rPr lang="ru-RU" sz="3100" b="0" dirty="0" smtClean="0">
                <a:effectLst/>
                <a:latin typeface="Times New Roman" panose="02020603050405020304" pitchFamily="18" charset="0"/>
                <a:cs typeface="Times New Roman" panose="02020603050405020304" pitchFamily="18" charset="0"/>
              </a:rPr>
              <a:t>Проект</a:t>
            </a: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57</a:t>
            </a:fld>
            <a:endParaRPr lang="ru-RU"/>
          </a:p>
        </p:txBody>
      </p:sp>
    </p:spTree>
    <p:extLst>
      <p:ext uri="{BB962C8B-B14F-4D97-AF65-F5344CB8AC3E}">
        <p14:creationId xmlns:p14="http://schemas.microsoft.com/office/powerpoint/2010/main" val="166349843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268760"/>
            <a:ext cx="8229600" cy="4752528"/>
          </a:xfrm>
        </p:spPr>
        <p:txBody>
          <a:bodyPr>
            <a:noAutofit/>
          </a:bodyPr>
          <a:lstStyle/>
          <a:p>
            <a:r>
              <a:rPr lang="ru-RU" sz="2100" dirty="0">
                <a:latin typeface="Times New Roman" panose="02020603050405020304" pitchFamily="18" charset="0"/>
                <a:cs typeface="Times New Roman" panose="02020603050405020304" pitchFamily="18" charset="0"/>
              </a:rPr>
              <a:t>Новшеством, отвечающим потребностям практической деятельности архивов организаций, является введение как отдельных положений, так и самостоятельной главы, касающихся организации архивного хранения документов ограниченного доступа (ДСП) и рассекреченных документов.</a:t>
            </a:r>
          </a:p>
          <a:p>
            <a:r>
              <a:rPr lang="ru-RU" sz="2100" dirty="0">
                <a:latin typeface="Times New Roman" panose="02020603050405020304" pitchFamily="18" charset="0"/>
                <a:cs typeface="Times New Roman" panose="02020603050405020304" pitchFamily="18" charset="0"/>
              </a:rPr>
              <a:t>Вопросы, связанные с архивным хранением документов ограниченного доступа (ДСП) отражены в главах, посвященным проверке наличия и состояния документов, экспертизы ценности, передачи архивных документов из архива организации в государственный (муниципальный) архив и других. </a:t>
            </a:r>
            <a:endParaRPr lang="ru-RU" sz="2100" dirty="0" smtClean="0">
              <a:latin typeface="Times New Roman" panose="02020603050405020304" pitchFamily="18" charset="0"/>
              <a:cs typeface="Times New Roman" panose="02020603050405020304" pitchFamily="18" charset="0"/>
            </a:endParaRPr>
          </a:p>
          <a:p>
            <a:r>
              <a:rPr lang="ru-RU" sz="2100" dirty="0" smtClean="0">
                <a:latin typeface="Times New Roman" panose="02020603050405020304" pitchFamily="18" charset="0"/>
                <a:cs typeface="Times New Roman" panose="02020603050405020304" pitchFamily="18" charset="0"/>
              </a:rPr>
              <a:t>Введена </a:t>
            </a:r>
            <a:r>
              <a:rPr lang="ru-RU" sz="2100" dirty="0">
                <a:latin typeface="Times New Roman" panose="02020603050405020304" pitchFamily="18" charset="0"/>
                <a:cs typeface="Times New Roman" panose="02020603050405020304" pitchFamily="18" charset="0"/>
              </a:rPr>
              <a:t>глава 15 «Организация работы по оформлению итогов рассекречивания», рассматривающая положения, связанные с рассекречиванием архивных документов в архивах организаций.</a:t>
            </a: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a:xfrm>
            <a:off x="457200" y="548680"/>
            <a:ext cx="8229600" cy="648072"/>
          </a:xfrm>
        </p:spPr>
        <p:txBody>
          <a:bodyPr>
            <a:normAutofit/>
          </a:bodyPr>
          <a:lstStyle/>
          <a:p>
            <a:pPr algn="ctr"/>
            <a:r>
              <a:rPr lang="ru-RU" sz="3100" b="0" dirty="0" smtClean="0">
                <a:effectLst/>
                <a:latin typeface="Times New Roman" panose="02020603050405020304" pitchFamily="18" charset="0"/>
                <a:cs typeface="Times New Roman" panose="02020603050405020304" pitchFamily="18" charset="0"/>
              </a:rPr>
              <a:t>Проект</a:t>
            </a: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58</a:t>
            </a:fld>
            <a:endParaRPr lang="ru-RU"/>
          </a:p>
        </p:txBody>
      </p:sp>
    </p:spTree>
    <p:extLst>
      <p:ext uri="{BB962C8B-B14F-4D97-AF65-F5344CB8AC3E}">
        <p14:creationId xmlns:p14="http://schemas.microsoft.com/office/powerpoint/2010/main" val="102739725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268760"/>
            <a:ext cx="8229600" cy="4752528"/>
          </a:xfrm>
        </p:spPr>
        <p:txBody>
          <a:bodyPr>
            <a:noAutofit/>
          </a:bodyPr>
          <a:lstStyle/>
          <a:p>
            <a:r>
              <a:rPr lang="ru-RU" sz="2100" dirty="0" smtClean="0">
                <a:latin typeface="Times New Roman" panose="02020603050405020304" pitchFamily="18" charset="0"/>
                <a:cs typeface="Times New Roman" panose="02020603050405020304" pitchFamily="18" charset="0"/>
              </a:rPr>
              <a:t>При </a:t>
            </a:r>
            <a:r>
              <a:rPr lang="ru-RU" sz="2100" dirty="0">
                <a:latin typeface="Times New Roman" panose="02020603050405020304" pitchFamily="18" charset="0"/>
                <a:cs typeface="Times New Roman" panose="02020603050405020304" pitchFamily="18" charset="0"/>
              </a:rPr>
              <a:t>разработке проекта Правил остались практически без изменений положения о традиционных видах работ с документами на бумажном носителе (обеспечение их сохранности, учет, порядок комплектования и использования). Откорректированы нормативные формулировки и актуализированы состав ссылок на нормативные правовые акты. Часть положений Правил 2015 года изложена в более современной или точной редакции.</a:t>
            </a: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a:xfrm>
            <a:off x="457200" y="548680"/>
            <a:ext cx="8229600" cy="648072"/>
          </a:xfrm>
        </p:spPr>
        <p:txBody>
          <a:bodyPr>
            <a:normAutofit/>
          </a:bodyPr>
          <a:lstStyle/>
          <a:p>
            <a:pPr algn="ctr"/>
            <a:r>
              <a:rPr lang="ru-RU" sz="3100" b="0" dirty="0" smtClean="0">
                <a:effectLst/>
                <a:latin typeface="Times New Roman" panose="02020603050405020304" pitchFamily="18" charset="0"/>
                <a:cs typeface="Times New Roman" panose="02020603050405020304" pitchFamily="18" charset="0"/>
              </a:rPr>
              <a:t>Проект</a:t>
            </a: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59</a:t>
            </a:fld>
            <a:endParaRPr lang="ru-RU"/>
          </a:p>
        </p:txBody>
      </p:sp>
    </p:spTree>
    <p:extLst>
      <p:ext uri="{BB962C8B-B14F-4D97-AF65-F5344CB8AC3E}">
        <p14:creationId xmlns:p14="http://schemas.microsoft.com/office/powerpoint/2010/main" val="21239967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481328"/>
            <a:ext cx="8229600" cy="4900000"/>
          </a:xfrm>
        </p:spPr>
        <p:txBody>
          <a:bodyPr>
            <a:noAutofit/>
          </a:bodyPr>
          <a:lstStyle/>
          <a:p>
            <a:r>
              <a:rPr lang="ru-RU" sz="1800" dirty="0">
                <a:latin typeface="Times New Roman" panose="02020603050405020304" pitchFamily="18" charset="0"/>
                <a:cs typeface="Times New Roman" panose="02020603050405020304" pitchFamily="18" charset="0"/>
              </a:rPr>
              <a:t>Статья 4. Полномочия Российской Федерации, субъектов Российской Федерации, муниципальных образований в сфере архивного дела</a:t>
            </a:r>
          </a:p>
          <a:p>
            <a:r>
              <a:rPr lang="ru-RU" sz="1800" dirty="0">
                <a:latin typeface="Times New Roman" panose="02020603050405020304" pitchFamily="18" charset="0"/>
                <a:cs typeface="Times New Roman" panose="02020603050405020304" pitchFamily="18" charset="0"/>
              </a:rPr>
              <a:t>1. К полномочиям Российской Федерации в сфере архивного дела относятся:</a:t>
            </a:r>
          </a:p>
          <a:p>
            <a:r>
              <a:rPr lang="ru-RU" sz="1800" dirty="0">
                <a:latin typeface="Times New Roman" panose="02020603050405020304" pitchFamily="18" charset="0"/>
                <a:cs typeface="Times New Roman" panose="02020603050405020304" pitchFamily="18" charset="0"/>
              </a:rPr>
              <a:t>1) разработка и проведение единой государственной политики в сфере архивного дела;</a:t>
            </a:r>
          </a:p>
          <a:p>
            <a:r>
              <a:rPr lang="ru-RU" sz="1800" dirty="0">
                <a:latin typeface="Times New Roman" panose="02020603050405020304" pitchFamily="18" charset="0"/>
                <a:cs typeface="Times New Roman" panose="02020603050405020304" pitchFamily="18" charset="0"/>
              </a:rPr>
              <a:t>2) установление единых правил организации хранения, комплектования, учета и использования документов Архивного фонда Российской Федерации и других архивных документов и контроль за соблюдением указанных правил;</a:t>
            </a:r>
          </a:p>
          <a:p>
            <a:r>
              <a:rPr lang="ru-RU" sz="1800" dirty="0">
                <a:latin typeface="Times New Roman" panose="02020603050405020304" pitchFamily="18" charset="0"/>
                <a:cs typeface="Times New Roman" panose="02020603050405020304" pitchFamily="18" charset="0"/>
              </a:rPr>
              <a:t>4) решение вопросов о передаче архивных документов, находящихся в федеральной собственности, в собственность субъектов Российской Федерации и (или) муниципальных образований;</a:t>
            </a:r>
          </a:p>
          <a:p>
            <a:r>
              <a:rPr lang="ru-RU" sz="1800" dirty="0">
                <a:latin typeface="Times New Roman" panose="02020603050405020304" pitchFamily="18" charset="0"/>
                <a:cs typeface="Times New Roman" panose="02020603050405020304" pitchFamily="18" charset="0"/>
              </a:rPr>
              <a:t>5) решение вопросов о временном вывозе документов Архивного фонда Российской Федерации за пределы Российской Федерации</a:t>
            </a:r>
            <a:r>
              <a:rPr lang="ru-RU" sz="1800" dirty="0" smtClean="0">
                <a:latin typeface="Times New Roman" panose="02020603050405020304" pitchFamily="18" charset="0"/>
                <a:cs typeface="Times New Roman" panose="02020603050405020304" pitchFamily="18" charset="0"/>
              </a:rPr>
              <a:t>.</a:t>
            </a:r>
            <a:endParaRPr lang="ru-RU" sz="1800" dirty="0">
              <a:latin typeface="Times New Roman" panose="02020603050405020304" pitchFamily="18" charset="0"/>
              <a:cs typeface="Times New Roman" panose="02020603050405020304" pitchFamily="18" charset="0"/>
            </a:endParaRP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p:txBody>
          <a:bodyPr>
            <a:normAutofit fontScale="90000"/>
          </a:bodyPr>
          <a:lstStyle/>
          <a:p>
            <a:pPr algn="ctr"/>
            <a:r>
              <a:rPr lang="ru-RU" sz="3100" b="0" dirty="0">
                <a:effectLst/>
                <a:latin typeface="Times New Roman" panose="02020603050405020304" pitchFamily="18" charset="0"/>
                <a:cs typeface="Times New Roman" panose="02020603050405020304" pitchFamily="18" charset="0"/>
              </a:rPr>
              <a:t>Федеральный закон "Об архивном деле в Российской Федерации" от 22.10.2004 N 125-ФЗ</a:t>
            </a:r>
            <a:r>
              <a:rPr lang="ru-RU" b="0" dirty="0">
                <a:effectLst/>
                <a:latin typeface="Times New Roman" panose="02020603050405020304" pitchFamily="18" charset="0"/>
                <a:cs typeface="Times New Roman" panose="02020603050405020304" pitchFamily="18" charset="0"/>
              </a:rPr>
              <a:t/>
            </a:r>
            <a:br>
              <a:rPr lang="ru-RU" b="0" dirty="0">
                <a:effectLst/>
                <a:latin typeface="Times New Roman" panose="02020603050405020304" pitchFamily="18" charset="0"/>
                <a:cs typeface="Times New Roman" panose="02020603050405020304" pitchFamily="18" charset="0"/>
              </a:rPr>
            </a:b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6</a:t>
            </a:fld>
            <a:endParaRPr lang="ru-RU"/>
          </a:p>
        </p:txBody>
      </p:sp>
    </p:spTree>
    <p:extLst>
      <p:ext uri="{BB962C8B-B14F-4D97-AF65-F5344CB8AC3E}">
        <p14:creationId xmlns:p14="http://schemas.microsoft.com/office/powerpoint/2010/main" val="45457659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268760"/>
            <a:ext cx="8229600" cy="4752528"/>
          </a:xfrm>
        </p:spPr>
        <p:txBody>
          <a:bodyPr>
            <a:noAutofit/>
          </a:bodyPr>
          <a:lstStyle/>
          <a:p>
            <a:r>
              <a:rPr lang="ru-RU" sz="2100" dirty="0">
                <a:latin typeface="Times New Roman" panose="02020603050405020304" pitchFamily="18" charset="0"/>
                <a:cs typeface="Times New Roman" panose="02020603050405020304" pitchFamily="18" charset="0"/>
              </a:rPr>
              <a:t>Проектом Правил предусмотрены формы учетных и иных документов, но исходя из того, что сами формы могут носить лишь рекомендательный характер, это учтено в тексте Правил в виде более подробного указания состава реквизитов форм. Формы, по отношению к Правилам 2015 года доработаны, изменениям сущностного характера подверглись описи электронных дел, документов и номенклатура дел. В остальных случаях внесены редакторские правки и дополнения в виде примечаний для удобства применения ряда форм с учетом новой редакции положений проекта Правил.</a:t>
            </a: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a:xfrm>
            <a:off x="457200" y="548680"/>
            <a:ext cx="8229600" cy="648072"/>
          </a:xfrm>
        </p:spPr>
        <p:txBody>
          <a:bodyPr>
            <a:normAutofit/>
          </a:bodyPr>
          <a:lstStyle/>
          <a:p>
            <a:pPr algn="ctr"/>
            <a:r>
              <a:rPr lang="ru-RU" sz="3100" b="0" dirty="0" smtClean="0">
                <a:effectLst/>
                <a:latin typeface="Times New Roman" panose="02020603050405020304" pitchFamily="18" charset="0"/>
                <a:cs typeface="Times New Roman" panose="02020603050405020304" pitchFamily="18" charset="0"/>
              </a:rPr>
              <a:t>Проект</a:t>
            </a: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60</a:t>
            </a:fld>
            <a:endParaRPr lang="ru-RU"/>
          </a:p>
        </p:txBody>
      </p:sp>
    </p:spTree>
    <p:extLst>
      <p:ext uri="{BB962C8B-B14F-4D97-AF65-F5344CB8AC3E}">
        <p14:creationId xmlns:p14="http://schemas.microsoft.com/office/powerpoint/2010/main" val="415504663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268760"/>
            <a:ext cx="8229600" cy="4752528"/>
          </a:xfrm>
        </p:spPr>
        <p:txBody>
          <a:bodyPr>
            <a:noAutofit/>
          </a:bodyPr>
          <a:lstStyle/>
          <a:p>
            <a:r>
              <a:rPr lang="ru-RU" sz="1800" dirty="0">
                <a:latin typeface="Times New Roman" panose="02020603050405020304" pitchFamily="18" charset="0"/>
                <a:cs typeface="Times New Roman" panose="02020603050405020304" pitchFamily="18" charset="0"/>
              </a:rPr>
              <a:t>12. Номенклатура дел является основой для формирования дел и составления описей дел, документов, описей электронных документов постоянного и временных (свыше 10 лет) сроков хранения, в том числе по личному составу, а также для учета дел временных (до 10 лет включительно) сроков хранения.</a:t>
            </a:r>
          </a:p>
          <a:p>
            <a:r>
              <a:rPr lang="ru-RU" sz="1800" dirty="0">
                <a:latin typeface="Times New Roman" panose="02020603050405020304" pitchFamily="18" charset="0"/>
                <a:cs typeface="Times New Roman" panose="02020603050405020304" pitchFamily="18" charset="0"/>
              </a:rPr>
              <a:t>Номенклатура дел включается в системы электронного документооборота (далее   СЭД) и в СХЭД в качестве справочника , на основании которого осуществляется систематизация и учет документов, а также их метаданных.</a:t>
            </a:r>
          </a:p>
          <a:p>
            <a:r>
              <a:rPr lang="ru-RU" sz="1800" dirty="0">
                <a:latin typeface="Times New Roman" panose="02020603050405020304" pitchFamily="18" charset="0"/>
                <a:cs typeface="Times New Roman" panose="02020603050405020304" pitchFamily="18" charset="0"/>
              </a:rPr>
              <a:t>13. Номенклатура дел составляется по установленной форме (приложение № 1 к Правилам) на основании номенклатур дел структурных подразделений (приложение № 2 к Правилам).</a:t>
            </a:r>
          </a:p>
          <a:p>
            <a:r>
              <a:rPr lang="ru-RU" sz="1800" dirty="0">
                <a:latin typeface="Times New Roman" panose="02020603050405020304" pitchFamily="18" charset="0"/>
                <a:cs typeface="Times New Roman" panose="02020603050405020304" pitchFamily="18" charset="0"/>
              </a:rPr>
              <a:t>Номенклатура дел состоит из разделов. Заголовками разделов являются наименования структурных подразделений, либо наименования функций и направлений деятельности государственных органов, органов местного самоуправления, организаций</a:t>
            </a:r>
            <a:r>
              <a:rPr lang="ru-RU" sz="1800" dirty="0" smtClean="0">
                <a:latin typeface="Times New Roman" panose="02020603050405020304" pitchFamily="18" charset="0"/>
                <a:cs typeface="Times New Roman" panose="02020603050405020304" pitchFamily="18" charset="0"/>
              </a:rPr>
              <a:t>.</a:t>
            </a:r>
            <a:endParaRPr lang="ru-RU" sz="1800" dirty="0">
              <a:latin typeface="Times New Roman" panose="02020603050405020304" pitchFamily="18" charset="0"/>
              <a:cs typeface="Times New Roman" panose="02020603050405020304" pitchFamily="18" charset="0"/>
            </a:endParaRP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a:xfrm>
            <a:off x="457200" y="548680"/>
            <a:ext cx="8229600" cy="648072"/>
          </a:xfrm>
        </p:spPr>
        <p:txBody>
          <a:bodyPr>
            <a:normAutofit/>
          </a:bodyPr>
          <a:lstStyle/>
          <a:p>
            <a:pPr algn="ctr"/>
            <a:r>
              <a:rPr lang="ru-RU" sz="3100" b="0" dirty="0" smtClean="0">
                <a:effectLst/>
                <a:latin typeface="Times New Roman" panose="02020603050405020304" pitchFamily="18" charset="0"/>
                <a:cs typeface="Times New Roman" panose="02020603050405020304" pitchFamily="18" charset="0"/>
              </a:rPr>
              <a:t>Проект</a:t>
            </a: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61</a:t>
            </a:fld>
            <a:endParaRPr lang="ru-RU"/>
          </a:p>
        </p:txBody>
      </p:sp>
    </p:spTree>
    <p:extLst>
      <p:ext uri="{BB962C8B-B14F-4D97-AF65-F5344CB8AC3E}">
        <p14:creationId xmlns:p14="http://schemas.microsoft.com/office/powerpoint/2010/main" val="50879843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268760"/>
            <a:ext cx="8229600" cy="4752528"/>
          </a:xfrm>
        </p:spPr>
        <p:txBody>
          <a:bodyPr>
            <a:noAutofit/>
          </a:bodyPr>
          <a:lstStyle/>
          <a:p>
            <a:r>
              <a:rPr lang="ru-RU" sz="2100" dirty="0" smtClean="0">
                <a:latin typeface="Times New Roman" panose="02020603050405020304" pitchFamily="18" charset="0"/>
                <a:cs typeface="Times New Roman" panose="02020603050405020304" pitchFamily="18" charset="0"/>
              </a:rPr>
              <a:t>В </a:t>
            </a:r>
            <a:r>
              <a:rPr lang="ru-RU" sz="2100" dirty="0">
                <a:latin typeface="Times New Roman" panose="02020603050405020304" pitchFamily="18" charset="0"/>
                <a:cs typeface="Times New Roman" panose="02020603050405020304" pitchFamily="18" charset="0"/>
              </a:rPr>
              <a:t>разделы номенклатуры дел включаются заголовки дел, отражающие деятельность государственных органов, органов местного самоуправления, организаций, структурных подразделений, в том числе работу коллегиальных органов.</a:t>
            </a:r>
          </a:p>
          <a:p>
            <a:r>
              <a:rPr lang="ru-RU" sz="2100" dirty="0">
                <a:latin typeface="Times New Roman" panose="02020603050405020304" pitchFamily="18" charset="0"/>
                <a:cs typeface="Times New Roman" panose="02020603050405020304" pitchFamily="18" charset="0"/>
              </a:rPr>
              <a:t>Заголовки дел, содержащих электронные документы, а также заголовки дел, содержащих как электронные документы, так и документы на бумажном носителе, включаются в номенклатуру дел. В графе «Примечания» указываются особенности формирования дела и вид носителя информации.</a:t>
            </a:r>
          </a:p>
          <a:p>
            <a:r>
              <a:rPr lang="ru-RU" sz="2100" dirty="0">
                <a:latin typeface="Times New Roman" panose="02020603050405020304" pitchFamily="18" charset="0"/>
                <a:cs typeface="Times New Roman" panose="02020603050405020304" pitchFamily="18" charset="0"/>
              </a:rPr>
              <a:t>Заголовки дел, содержащие наименования баз данных информационных систем, уточняются в соответствии с составом документированной информации (данных), содержащейся в базах данных.</a:t>
            </a: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a:xfrm>
            <a:off x="457200" y="548680"/>
            <a:ext cx="8229600" cy="648072"/>
          </a:xfrm>
        </p:spPr>
        <p:txBody>
          <a:bodyPr>
            <a:normAutofit/>
          </a:bodyPr>
          <a:lstStyle/>
          <a:p>
            <a:pPr algn="ctr"/>
            <a:r>
              <a:rPr lang="ru-RU" sz="3100" b="0" dirty="0" smtClean="0">
                <a:effectLst/>
                <a:latin typeface="Times New Roman" panose="02020603050405020304" pitchFamily="18" charset="0"/>
                <a:cs typeface="Times New Roman" panose="02020603050405020304" pitchFamily="18" charset="0"/>
              </a:rPr>
              <a:t>Проект</a:t>
            </a: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62</a:t>
            </a:fld>
            <a:endParaRPr lang="ru-RU"/>
          </a:p>
        </p:txBody>
      </p:sp>
    </p:spTree>
    <p:extLst>
      <p:ext uri="{BB962C8B-B14F-4D97-AF65-F5344CB8AC3E}">
        <p14:creationId xmlns:p14="http://schemas.microsoft.com/office/powerpoint/2010/main" val="9543341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268760"/>
            <a:ext cx="8229600" cy="4752528"/>
          </a:xfrm>
        </p:spPr>
        <p:txBody>
          <a:bodyPr>
            <a:noAutofit/>
          </a:bodyPr>
          <a:lstStyle/>
          <a:p>
            <a:r>
              <a:rPr lang="ru-RU" sz="1800" dirty="0">
                <a:latin typeface="Times New Roman" panose="02020603050405020304" pitchFamily="18" charset="0"/>
                <a:cs typeface="Times New Roman" panose="02020603050405020304" pitchFamily="18" charset="0"/>
              </a:rPr>
              <a:t>I. Общие положения	</a:t>
            </a:r>
          </a:p>
          <a:p>
            <a:r>
              <a:rPr lang="ru-RU" sz="1800" dirty="0">
                <a:latin typeface="Times New Roman" panose="02020603050405020304" pitchFamily="18" charset="0"/>
                <a:cs typeface="Times New Roman" panose="02020603050405020304" pitchFamily="18" charset="0"/>
              </a:rPr>
              <a:t>II. Формирование документального фонда государственного органа, органа местного самоуправления, организации	</a:t>
            </a:r>
          </a:p>
          <a:p>
            <a:r>
              <a:rPr lang="ru-RU" sz="1800" dirty="0">
                <a:latin typeface="Times New Roman" panose="02020603050405020304" pitchFamily="18" charset="0"/>
                <a:cs typeface="Times New Roman" panose="02020603050405020304" pitchFamily="18" charset="0"/>
              </a:rPr>
              <a:t>III. Экспертиза ценности документов	</a:t>
            </a:r>
          </a:p>
          <a:p>
            <a:r>
              <a:rPr lang="ru-RU" sz="1800" dirty="0">
                <a:latin typeface="Times New Roman" panose="02020603050405020304" pitchFamily="18" charset="0"/>
                <a:cs typeface="Times New Roman" panose="02020603050405020304" pitchFamily="18" charset="0"/>
              </a:rPr>
              <a:t>IV. Порядок проведения и оформления результатов экспертизы ценности документов	</a:t>
            </a:r>
          </a:p>
          <a:p>
            <a:r>
              <a:rPr lang="ru-RU" sz="1800" dirty="0">
                <a:latin typeface="Times New Roman" panose="02020603050405020304" pitchFamily="18" charset="0"/>
                <a:cs typeface="Times New Roman" panose="02020603050405020304" pitchFamily="18" charset="0"/>
              </a:rPr>
              <a:t>V. Комплектование архива государственного органа, органа местного самоуправления, организации	</a:t>
            </a:r>
          </a:p>
          <a:p>
            <a:r>
              <a:rPr lang="ru-RU" sz="1800" dirty="0">
                <a:latin typeface="Times New Roman" panose="02020603050405020304" pitchFamily="18" charset="0"/>
                <a:cs typeface="Times New Roman" panose="02020603050405020304" pitchFamily="18" charset="0"/>
              </a:rPr>
              <a:t>VI. Организация передачи дел на хранение в архив (структурное подразделение, осуществляющее хранение архивных документов</a:t>
            </a:r>
            <a:r>
              <a:rPr lang="ru-RU" sz="1800" dirty="0" smtClean="0">
                <a:latin typeface="Times New Roman" panose="02020603050405020304" pitchFamily="18" charset="0"/>
                <a:cs typeface="Times New Roman" panose="02020603050405020304" pitchFamily="18" charset="0"/>
              </a:rPr>
              <a:t>)</a:t>
            </a:r>
          </a:p>
          <a:p>
            <a:r>
              <a:rPr lang="ru-RU" sz="1800" dirty="0">
                <a:latin typeface="Times New Roman" panose="02020603050405020304" pitchFamily="18" charset="0"/>
                <a:cs typeface="Times New Roman" panose="02020603050405020304" pitchFamily="18" charset="0"/>
              </a:rPr>
              <a:t>VII. Организация хранения архивных документов	</a:t>
            </a:r>
          </a:p>
          <a:p>
            <a:r>
              <a:rPr lang="ru-RU" sz="1800" dirty="0">
                <a:latin typeface="Times New Roman" panose="02020603050405020304" pitchFamily="18" charset="0"/>
                <a:cs typeface="Times New Roman" panose="02020603050405020304" pitchFamily="18" charset="0"/>
              </a:rPr>
              <a:t>VIII. Обеспечение сохранности архивных документов	</a:t>
            </a:r>
          </a:p>
          <a:p>
            <a:r>
              <a:rPr lang="ru-RU" sz="1800" dirty="0">
                <a:latin typeface="Times New Roman" panose="02020603050405020304" pitchFamily="18" charset="0"/>
                <a:cs typeface="Times New Roman" panose="02020603050405020304" pitchFamily="18" charset="0"/>
              </a:rPr>
              <a:t>IX. Ведение учета архивных документов в государственном органе, органе местного самоуправления, организации</a:t>
            </a:r>
            <a:r>
              <a:rPr lang="ru-RU" sz="2100" dirty="0">
                <a:latin typeface="Times New Roman" panose="02020603050405020304" pitchFamily="18" charset="0"/>
                <a:cs typeface="Times New Roman" panose="02020603050405020304" pitchFamily="18" charset="0"/>
              </a:rPr>
              <a:t>	</a:t>
            </a:r>
          </a:p>
          <a:p>
            <a:r>
              <a:rPr lang="ru-RU" sz="2100" dirty="0">
                <a:latin typeface="Times New Roman" panose="02020603050405020304" pitchFamily="18" charset="0"/>
                <a:cs typeface="Times New Roman" panose="02020603050405020304" pitchFamily="18" charset="0"/>
              </a:rPr>
              <a:t>	</a:t>
            </a:r>
          </a:p>
          <a:p>
            <a:endParaRPr lang="ru-RU" sz="2100" dirty="0">
              <a:latin typeface="Times New Roman" panose="02020603050405020304" pitchFamily="18" charset="0"/>
              <a:cs typeface="Times New Roman" panose="02020603050405020304" pitchFamily="18" charset="0"/>
            </a:endParaRP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a:xfrm>
            <a:off x="457200" y="548680"/>
            <a:ext cx="8229600" cy="648072"/>
          </a:xfrm>
        </p:spPr>
        <p:txBody>
          <a:bodyPr>
            <a:normAutofit/>
          </a:bodyPr>
          <a:lstStyle/>
          <a:p>
            <a:pPr algn="ctr"/>
            <a:r>
              <a:rPr lang="ru-RU" sz="3100" b="0" dirty="0" smtClean="0">
                <a:effectLst/>
                <a:latin typeface="Times New Roman" panose="02020603050405020304" pitchFamily="18" charset="0"/>
                <a:cs typeface="Times New Roman" panose="02020603050405020304" pitchFamily="18" charset="0"/>
              </a:rPr>
              <a:t>Проект</a:t>
            </a: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63</a:t>
            </a:fld>
            <a:endParaRPr lang="ru-RU"/>
          </a:p>
        </p:txBody>
      </p:sp>
    </p:spTree>
    <p:extLst>
      <p:ext uri="{BB962C8B-B14F-4D97-AF65-F5344CB8AC3E}">
        <p14:creationId xmlns:p14="http://schemas.microsoft.com/office/powerpoint/2010/main" val="175891031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268760"/>
            <a:ext cx="8229600" cy="4752528"/>
          </a:xfrm>
        </p:spPr>
        <p:txBody>
          <a:bodyPr>
            <a:noAutofit/>
          </a:bodyPr>
          <a:lstStyle/>
          <a:p>
            <a:r>
              <a:rPr lang="ru-RU" sz="1600" dirty="0">
                <a:latin typeface="Times New Roman" panose="02020603050405020304" pitchFamily="18" charset="0"/>
                <a:cs typeface="Times New Roman" panose="02020603050405020304" pitchFamily="18" charset="0"/>
              </a:rPr>
              <a:t>X. Организация комплектования, хранения и учета электронных архивных документов	</a:t>
            </a:r>
          </a:p>
          <a:p>
            <a:r>
              <a:rPr lang="ru-RU" sz="1600" dirty="0">
                <a:latin typeface="Times New Roman" panose="02020603050405020304" pitchFamily="18" charset="0"/>
                <a:cs typeface="Times New Roman" panose="02020603050405020304" pitchFamily="18" charset="0"/>
              </a:rPr>
              <a:t>XI. Подготовка дел, содержащих документы на бумажном носителе и электронные документы к передаче в архив (структурное подразделение, осуществляющее хранение архивных документов) XII. Организации хранения, комплектования и учета аудиовизуальных документов	</a:t>
            </a:r>
          </a:p>
          <a:p>
            <a:r>
              <a:rPr lang="ru-RU" sz="1600" dirty="0">
                <a:latin typeface="Times New Roman" panose="02020603050405020304" pitchFamily="18" charset="0"/>
                <a:cs typeface="Times New Roman" panose="02020603050405020304" pitchFamily="18" charset="0"/>
              </a:rPr>
              <a:t>XIII. Организация использования архивных документов	</a:t>
            </a:r>
          </a:p>
          <a:p>
            <a:r>
              <a:rPr lang="ru-RU" sz="1600" dirty="0">
                <a:latin typeface="Times New Roman" panose="02020603050405020304" pitchFamily="18" charset="0"/>
                <a:cs typeface="Times New Roman" panose="02020603050405020304" pitchFamily="18" charset="0"/>
              </a:rPr>
              <a:t>XIV. Копирование архивных документов	</a:t>
            </a:r>
          </a:p>
          <a:p>
            <a:r>
              <a:rPr lang="ru-RU" sz="1600" dirty="0">
                <a:latin typeface="Times New Roman" panose="02020603050405020304" pitchFamily="18" charset="0"/>
                <a:cs typeface="Times New Roman" panose="02020603050405020304" pitchFamily="18" charset="0"/>
              </a:rPr>
              <a:t>XV. Организация работы по оформлению итогов рассекречивания архивных документов, являющихся носителями сведений, составляющих государственную тайну</a:t>
            </a:r>
          </a:p>
          <a:p>
            <a:r>
              <a:rPr lang="ru-RU" sz="1600" dirty="0">
                <a:latin typeface="Times New Roman" panose="02020603050405020304" pitchFamily="18" charset="0"/>
                <a:cs typeface="Times New Roman" panose="02020603050405020304" pitchFamily="18" charset="0"/>
              </a:rPr>
              <a:t>XVI. Изъятие архивных документов	</a:t>
            </a:r>
          </a:p>
          <a:p>
            <a:r>
              <a:rPr lang="ru-RU" sz="1600" dirty="0">
                <a:latin typeface="Times New Roman" panose="02020603050405020304" pitchFamily="18" charset="0"/>
                <a:cs typeface="Times New Roman" panose="02020603050405020304" pitchFamily="18" charset="0"/>
              </a:rPr>
              <a:t>XVII. Справочно-поисковые средства к документам Архивного фонда Российской Федерации и другим архивным документам	</a:t>
            </a:r>
          </a:p>
          <a:p>
            <a:r>
              <a:rPr lang="ru-RU" sz="1600" dirty="0">
                <a:latin typeface="Times New Roman" panose="02020603050405020304" pitchFamily="18" charset="0"/>
                <a:cs typeface="Times New Roman" panose="02020603050405020304" pitchFamily="18" charset="0"/>
              </a:rPr>
              <a:t>XVIII. Передача архивных документов на хранение в государственный (муниципальный) архив	</a:t>
            </a:r>
          </a:p>
          <a:p>
            <a:r>
              <a:rPr lang="ru-RU" sz="1600" dirty="0">
                <a:latin typeface="Times New Roman" panose="02020603050405020304" pitchFamily="18" charset="0"/>
                <a:cs typeface="Times New Roman" panose="02020603050405020304" pitchFamily="18" charset="0"/>
              </a:rPr>
              <a:t>XIX. Порядок передачи архивных документов при смене руководителя архива органа государственной власти, органа местного  самоуправления, организации, реорганизации и (или) ликвидации органа государственной власти, органа местного самоуправления, организации</a:t>
            </a:r>
            <a:r>
              <a:rPr lang="ru-RU" sz="2100" dirty="0">
                <a:latin typeface="Times New Roman" panose="02020603050405020304" pitchFamily="18" charset="0"/>
                <a:cs typeface="Times New Roman" panose="02020603050405020304" pitchFamily="18" charset="0"/>
              </a:rPr>
              <a:t>	</a:t>
            </a:r>
          </a:p>
          <a:p>
            <a:r>
              <a:rPr lang="ru-RU" sz="2100" dirty="0">
                <a:latin typeface="Times New Roman" panose="02020603050405020304" pitchFamily="18" charset="0"/>
                <a:cs typeface="Times New Roman" panose="02020603050405020304" pitchFamily="18" charset="0"/>
              </a:rPr>
              <a:t>	</a:t>
            </a:r>
          </a:p>
          <a:p>
            <a:endParaRPr lang="ru-RU" sz="2100" dirty="0">
              <a:latin typeface="Times New Roman" panose="02020603050405020304" pitchFamily="18" charset="0"/>
              <a:cs typeface="Times New Roman" panose="02020603050405020304" pitchFamily="18" charset="0"/>
            </a:endParaRP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a:xfrm>
            <a:off x="457200" y="548680"/>
            <a:ext cx="8229600" cy="648072"/>
          </a:xfrm>
        </p:spPr>
        <p:txBody>
          <a:bodyPr>
            <a:normAutofit/>
          </a:bodyPr>
          <a:lstStyle/>
          <a:p>
            <a:pPr algn="ctr"/>
            <a:r>
              <a:rPr lang="ru-RU" sz="3100" b="0" dirty="0" smtClean="0">
                <a:effectLst/>
                <a:latin typeface="Times New Roman" panose="02020603050405020304" pitchFamily="18" charset="0"/>
                <a:cs typeface="Times New Roman" panose="02020603050405020304" pitchFamily="18" charset="0"/>
              </a:rPr>
              <a:t>Проект</a:t>
            </a: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64</a:t>
            </a:fld>
            <a:endParaRPr lang="ru-RU"/>
          </a:p>
        </p:txBody>
      </p:sp>
    </p:spTree>
    <p:extLst>
      <p:ext uri="{BB962C8B-B14F-4D97-AF65-F5344CB8AC3E}">
        <p14:creationId xmlns:p14="http://schemas.microsoft.com/office/powerpoint/2010/main" val="403624194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ижний колонтитул 1"/>
          <p:cNvSpPr>
            <a:spLocks noGrp="1"/>
          </p:cNvSpPr>
          <p:nvPr>
            <p:ph type="ftr" sz="quarter" idx="11"/>
          </p:nvPr>
        </p:nvSpPr>
        <p:spPr/>
        <p:txBody>
          <a:bodyPr/>
          <a:lstStyle/>
          <a:p>
            <a:r>
              <a:rPr lang="ru-RU" smtClean="0"/>
              <a:t>Абакан, 06.05.2023</a:t>
            </a:r>
            <a:endParaRPr lang="ru-RU"/>
          </a:p>
        </p:txBody>
      </p:sp>
      <p:sp>
        <p:nvSpPr>
          <p:cNvPr id="3" name="Номер слайда 2"/>
          <p:cNvSpPr>
            <a:spLocks noGrp="1"/>
          </p:cNvSpPr>
          <p:nvPr>
            <p:ph type="sldNum" sz="quarter" idx="12"/>
          </p:nvPr>
        </p:nvSpPr>
        <p:spPr/>
        <p:txBody>
          <a:bodyPr/>
          <a:lstStyle/>
          <a:p>
            <a:fld id="{117B7F7D-79EA-4AFD-8F93-1B2C33CB4F9F}" type="slidenum">
              <a:rPr lang="ru-RU" smtClean="0"/>
              <a:t>65</a:t>
            </a:fld>
            <a:endParaRPr lang="ru-RU"/>
          </a:p>
        </p:txBody>
      </p:sp>
      <p:sp>
        <p:nvSpPr>
          <p:cNvPr id="4" name="Заголовок 3"/>
          <p:cNvSpPr>
            <a:spLocks noGrp="1"/>
          </p:cNvSpPr>
          <p:nvPr>
            <p:ph type="title"/>
          </p:nvPr>
        </p:nvSpPr>
        <p:spPr>
          <a:xfrm>
            <a:off x="606786" y="2420888"/>
            <a:ext cx="8229600" cy="2583160"/>
          </a:xfrm>
        </p:spPr>
        <p:txBody>
          <a:bodyPr>
            <a:normAutofit fontScale="90000"/>
          </a:bodyPr>
          <a:lstStyle/>
          <a:p>
            <a:pPr algn="ctr"/>
            <a:r>
              <a:rPr lang="ru-RU" b="0" dirty="0">
                <a:effectLst/>
                <a:latin typeface="Times New Roman" panose="02020603050405020304" pitchFamily="18" charset="0"/>
                <a:cs typeface="Times New Roman" panose="02020603050405020304" pitchFamily="18" charset="0"/>
              </a:rPr>
              <a:t>Экспертиза ценности документов в организациях </a:t>
            </a:r>
            <a:br>
              <a:rPr lang="ru-RU" b="0" dirty="0">
                <a:effectLst/>
                <a:latin typeface="Times New Roman" panose="02020603050405020304" pitchFamily="18" charset="0"/>
                <a:cs typeface="Times New Roman" panose="02020603050405020304" pitchFamily="18" charset="0"/>
              </a:rPr>
            </a:br>
            <a:r>
              <a:rPr lang="ru-RU" b="0" dirty="0">
                <a:effectLst/>
                <a:latin typeface="Times New Roman" panose="02020603050405020304" pitchFamily="18" charset="0"/>
                <a:cs typeface="Times New Roman" panose="02020603050405020304" pitchFamily="18" charset="0"/>
              </a:rPr>
              <a:t/>
            </a:r>
            <a:br>
              <a:rPr lang="ru-RU" b="0" dirty="0">
                <a:effectLst/>
                <a:latin typeface="Times New Roman" panose="02020603050405020304" pitchFamily="18" charset="0"/>
                <a:cs typeface="Times New Roman" panose="02020603050405020304" pitchFamily="18" charset="0"/>
              </a:rPr>
            </a:br>
            <a:r>
              <a:rPr lang="ru-RU" dirty="0"/>
              <a:t/>
            </a:r>
            <a:br>
              <a:rPr lang="ru-RU" dirty="0"/>
            </a:br>
            <a:endParaRPr lang="ru-RU" dirty="0"/>
          </a:p>
        </p:txBody>
      </p:sp>
    </p:spTree>
    <p:extLst>
      <p:ext uri="{BB962C8B-B14F-4D97-AF65-F5344CB8AC3E}">
        <p14:creationId xmlns:p14="http://schemas.microsoft.com/office/powerpoint/2010/main" val="31492221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268760"/>
            <a:ext cx="8229600" cy="4896544"/>
          </a:xfrm>
        </p:spPr>
        <p:txBody>
          <a:bodyPr>
            <a:noAutofit/>
          </a:bodyPr>
          <a:lstStyle/>
          <a:p>
            <a:r>
              <a:rPr lang="ru-RU" sz="2400" dirty="0">
                <a:latin typeface="Times New Roman" panose="02020603050405020304" pitchFamily="18" charset="0"/>
                <a:cs typeface="Times New Roman" panose="02020603050405020304" pitchFamily="18" charset="0"/>
              </a:rPr>
              <a:t>Предметом экспертизы ценности документов (далее – экспертиза ценности) является определение соответствия документа и (или) документов критериям его (их) ценности в целях определения срока хранения и отбора документа и (или) документов для включения в состав Архивного фонда Российской Федерации или выделения к уничтожению по истечении установленного(</a:t>
            </a:r>
            <a:r>
              <a:rPr lang="ru-RU" sz="2400" dirty="0" err="1">
                <a:latin typeface="Times New Roman" panose="02020603050405020304" pitchFamily="18" charset="0"/>
                <a:cs typeface="Times New Roman" panose="02020603050405020304" pitchFamily="18" charset="0"/>
              </a:rPr>
              <a:t>ых</a:t>
            </a:r>
            <a:r>
              <a:rPr lang="ru-RU" sz="2400" dirty="0">
                <a:latin typeface="Times New Roman" panose="02020603050405020304" pitchFamily="18" charset="0"/>
                <a:cs typeface="Times New Roman" panose="02020603050405020304" pitchFamily="18" charset="0"/>
              </a:rPr>
              <a:t>) срока(</a:t>
            </a:r>
            <a:r>
              <a:rPr lang="ru-RU" sz="2400" dirty="0" err="1">
                <a:latin typeface="Times New Roman" panose="02020603050405020304" pitchFamily="18" charset="0"/>
                <a:cs typeface="Times New Roman" panose="02020603050405020304" pitchFamily="18" charset="0"/>
              </a:rPr>
              <a:t>ов</a:t>
            </a:r>
            <a:r>
              <a:rPr lang="ru-RU" sz="2400" dirty="0">
                <a:latin typeface="Times New Roman" panose="02020603050405020304" pitchFamily="18" charset="0"/>
                <a:cs typeface="Times New Roman" panose="02020603050405020304" pitchFamily="18" charset="0"/>
              </a:rPr>
              <a:t>) хранения. </a:t>
            </a:r>
            <a:endParaRPr lang="ru-RU" sz="1700" dirty="0">
              <a:latin typeface="Times New Roman" panose="02020603050405020304" pitchFamily="18" charset="0"/>
              <a:cs typeface="Times New Roman" panose="02020603050405020304" pitchFamily="18" charset="0"/>
            </a:endParaRP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a:xfrm>
            <a:off x="457200" y="548680"/>
            <a:ext cx="8229600" cy="648072"/>
          </a:xfrm>
        </p:spPr>
        <p:txBody>
          <a:bodyPr>
            <a:normAutofit/>
          </a:bodyPr>
          <a:lstStyle/>
          <a:p>
            <a:pPr algn="ctr"/>
            <a:r>
              <a:rPr lang="ru-RU" sz="3100" b="0" dirty="0" smtClean="0">
                <a:effectLst/>
                <a:latin typeface="Times New Roman" panose="02020603050405020304" pitchFamily="18" charset="0"/>
                <a:cs typeface="Times New Roman" panose="02020603050405020304" pitchFamily="18" charset="0"/>
              </a:rPr>
              <a:t>Экспертиза</a:t>
            </a: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66</a:t>
            </a:fld>
            <a:endParaRPr lang="ru-RU"/>
          </a:p>
        </p:txBody>
      </p:sp>
    </p:spTree>
    <p:extLst>
      <p:ext uri="{BB962C8B-B14F-4D97-AF65-F5344CB8AC3E}">
        <p14:creationId xmlns:p14="http://schemas.microsoft.com/office/powerpoint/2010/main" val="37285018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268760"/>
            <a:ext cx="8229600" cy="4896544"/>
          </a:xfrm>
        </p:spPr>
        <p:txBody>
          <a:bodyPr>
            <a:noAutofit/>
          </a:bodyPr>
          <a:lstStyle/>
          <a:p>
            <a:r>
              <a:rPr lang="ru-RU" sz="2400" dirty="0" smtClean="0">
                <a:latin typeface="Times New Roman" panose="02020603050405020304" pitchFamily="18" charset="0"/>
                <a:cs typeface="Times New Roman" panose="02020603050405020304" pitchFamily="18" charset="0"/>
              </a:rPr>
              <a:t>Задачами </a:t>
            </a:r>
            <a:r>
              <a:rPr lang="ru-RU" sz="2400" dirty="0">
                <a:latin typeface="Times New Roman" panose="02020603050405020304" pitchFamily="18" charset="0"/>
                <a:cs typeface="Times New Roman" panose="02020603050405020304" pitchFamily="18" charset="0"/>
              </a:rPr>
              <a:t>экспертизы ценности являются:</a:t>
            </a:r>
          </a:p>
          <a:p>
            <a:r>
              <a:rPr lang="ru-RU" sz="2400" dirty="0">
                <a:latin typeface="Times New Roman" panose="02020603050405020304" pitchFamily="18" charset="0"/>
                <a:cs typeface="Times New Roman" panose="02020603050405020304" pitchFamily="18" charset="0"/>
              </a:rPr>
              <a:t>а) определение сроков хранения документов при разработке номенклатуры дел;</a:t>
            </a:r>
          </a:p>
          <a:p>
            <a:r>
              <a:rPr lang="ru-RU" sz="2400" dirty="0">
                <a:latin typeface="Times New Roman" panose="02020603050405020304" pitchFamily="18" charset="0"/>
                <a:cs typeface="Times New Roman" panose="02020603050405020304" pitchFamily="18" charset="0"/>
              </a:rPr>
              <a:t>б) отбор документов для включения в состав Архивного фонда Российской Федерации, а также для передачи в архив (структурное подразделение, осуществляющее хранение архивных документов);</a:t>
            </a:r>
          </a:p>
          <a:p>
            <a:r>
              <a:rPr lang="ru-RU" sz="2400" dirty="0">
                <a:latin typeface="Times New Roman" panose="02020603050405020304" pitchFamily="18" charset="0"/>
                <a:cs typeface="Times New Roman" panose="02020603050405020304" pitchFamily="18" charset="0"/>
              </a:rPr>
              <a:t>в) выявление документов с истекшими сроками хранения для включения их в акт о выделении к уничтожению документов, не подлежащих хранению.</a:t>
            </a: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a:xfrm>
            <a:off x="457200" y="548680"/>
            <a:ext cx="8229600" cy="648072"/>
          </a:xfrm>
        </p:spPr>
        <p:txBody>
          <a:bodyPr>
            <a:normAutofit/>
          </a:bodyPr>
          <a:lstStyle/>
          <a:p>
            <a:pPr algn="ctr"/>
            <a:r>
              <a:rPr lang="ru-RU" sz="3100" b="0" dirty="0" smtClean="0">
                <a:effectLst/>
                <a:latin typeface="Times New Roman" panose="02020603050405020304" pitchFamily="18" charset="0"/>
                <a:cs typeface="Times New Roman" panose="02020603050405020304" pitchFamily="18" charset="0"/>
              </a:rPr>
              <a:t>Экспертиза</a:t>
            </a: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67</a:t>
            </a:fld>
            <a:endParaRPr lang="ru-RU"/>
          </a:p>
        </p:txBody>
      </p:sp>
    </p:spTree>
    <p:extLst>
      <p:ext uri="{BB962C8B-B14F-4D97-AF65-F5344CB8AC3E}">
        <p14:creationId xmlns:p14="http://schemas.microsoft.com/office/powerpoint/2010/main" val="232437182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268760"/>
            <a:ext cx="8229600" cy="4896544"/>
          </a:xfrm>
        </p:spPr>
        <p:txBody>
          <a:bodyPr>
            <a:noAutofit/>
          </a:bodyPr>
          <a:lstStyle/>
          <a:p>
            <a:r>
              <a:rPr lang="ru-RU" sz="2400" dirty="0">
                <a:latin typeface="Times New Roman" panose="02020603050405020304" pitchFamily="18" charset="0"/>
                <a:cs typeface="Times New Roman" panose="02020603050405020304" pitchFamily="18" charset="0"/>
              </a:rPr>
              <a:t>Экспертиза ценности проводится:</a:t>
            </a:r>
          </a:p>
          <a:p>
            <a:r>
              <a:rPr lang="ru-RU" sz="2400" dirty="0">
                <a:latin typeface="Times New Roman" panose="02020603050405020304" pitchFamily="18" charset="0"/>
                <a:cs typeface="Times New Roman" panose="02020603050405020304" pitchFamily="18" charset="0"/>
              </a:rPr>
              <a:t>при составлении номенклатур дел, в процессе формирования дел; </a:t>
            </a:r>
          </a:p>
          <a:p>
            <a:r>
              <a:rPr lang="ru-RU" sz="2400" dirty="0">
                <a:latin typeface="Times New Roman" panose="02020603050405020304" pitchFamily="18" charset="0"/>
                <a:cs typeface="Times New Roman" panose="02020603050405020304" pitchFamily="18" charset="0"/>
              </a:rPr>
              <a:t>при подготовке дел, электронных документов к передаче в архив (в структурное подразделение, осуществляющее хранение архивных документов);</a:t>
            </a:r>
          </a:p>
          <a:p>
            <a:r>
              <a:rPr lang="ru-RU" sz="2400" dirty="0">
                <a:latin typeface="Times New Roman" panose="02020603050405020304" pitchFamily="18" charset="0"/>
                <a:cs typeface="Times New Roman" panose="02020603050405020304" pitchFamily="18" charset="0"/>
              </a:rPr>
              <a:t>при подготовке к передаче дел, электронных документов на хранение в государственный (муниципальный) архив;</a:t>
            </a:r>
          </a:p>
          <a:p>
            <a:r>
              <a:rPr lang="ru-RU" sz="2400" dirty="0">
                <a:latin typeface="Times New Roman" panose="02020603050405020304" pitchFamily="18" charset="0"/>
                <a:cs typeface="Times New Roman" panose="02020603050405020304" pitchFamily="18" charset="0"/>
              </a:rPr>
              <a:t>при выделении к уничтожению дел, электронных документов, не подлежащих хранению</a:t>
            </a: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a:xfrm>
            <a:off x="457200" y="548680"/>
            <a:ext cx="8229600" cy="648072"/>
          </a:xfrm>
        </p:spPr>
        <p:txBody>
          <a:bodyPr>
            <a:normAutofit/>
          </a:bodyPr>
          <a:lstStyle/>
          <a:p>
            <a:pPr algn="ctr"/>
            <a:r>
              <a:rPr lang="ru-RU" sz="3100" b="0" dirty="0" smtClean="0">
                <a:effectLst/>
                <a:latin typeface="Times New Roman" panose="02020603050405020304" pitchFamily="18" charset="0"/>
                <a:cs typeface="Times New Roman" panose="02020603050405020304" pitchFamily="18" charset="0"/>
              </a:rPr>
              <a:t>Экспертиза</a:t>
            </a: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68</a:t>
            </a:fld>
            <a:endParaRPr lang="ru-RU"/>
          </a:p>
        </p:txBody>
      </p:sp>
    </p:spTree>
    <p:extLst>
      <p:ext uri="{BB962C8B-B14F-4D97-AF65-F5344CB8AC3E}">
        <p14:creationId xmlns:p14="http://schemas.microsoft.com/office/powerpoint/2010/main" val="261506271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268760"/>
            <a:ext cx="8229600" cy="4896544"/>
          </a:xfrm>
        </p:spPr>
        <p:txBody>
          <a:bodyPr>
            <a:noAutofit/>
          </a:bodyPr>
          <a:lstStyle/>
          <a:p>
            <a:pPr marL="109728" indent="0">
              <a:buNone/>
            </a:pPr>
            <a:r>
              <a:rPr lang="ru-RU" sz="2400" dirty="0" smtClean="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По результатам экспертизы ценности в структурных подразделениях составляются:</a:t>
            </a:r>
          </a:p>
          <a:p>
            <a:r>
              <a:rPr lang="ru-RU" sz="2400" dirty="0">
                <a:latin typeface="Times New Roman" panose="02020603050405020304" pitchFamily="18" charset="0"/>
                <a:cs typeface="Times New Roman" panose="02020603050405020304" pitchFamily="18" charset="0"/>
              </a:rPr>
              <a:t>а) номенклатуры дел структурных подразделений;</a:t>
            </a:r>
          </a:p>
          <a:p>
            <a:r>
              <a:rPr lang="ru-RU" sz="2400" dirty="0">
                <a:latin typeface="Times New Roman" panose="02020603050405020304" pitchFamily="18" charset="0"/>
                <a:cs typeface="Times New Roman" panose="02020603050405020304" pitchFamily="18" charset="0"/>
              </a:rPr>
              <a:t>б) описи дел, документов, описи электронных документов структурных подразделений: постоянного, временных (свыше 10 лет) сроков хранения, по личному составу;</a:t>
            </a:r>
          </a:p>
          <a:p>
            <a:r>
              <a:rPr lang="ru-RU" sz="2400" dirty="0">
                <a:latin typeface="Times New Roman" panose="02020603050405020304" pitchFamily="18" charset="0"/>
                <a:cs typeface="Times New Roman" panose="02020603050405020304" pitchFamily="18" charset="0"/>
              </a:rPr>
              <a:t>в) проекты перечней проектов/объектов, проблем/тем, научно-техническая документация по которым подлежит передаче на постоянное хранение ;</a:t>
            </a:r>
          </a:p>
          <a:p>
            <a:r>
              <a:rPr lang="ru-RU" sz="2400" dirty="0">
                <a:latin typeface="Times New Roman" panose="02020603050405020304" pitchFamily="18" charset="0"/>
                <a:cs typeface="Times New Roman" panose="02020603050405020304" pitchFamily="18" charset="0"/>
              </a:rPr>
              <a:t>г) предложения к акту о выделении к уничтожению документов, не подлежащих хранению.</a:t>
            </a: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a:xfrm>
            <a:off x="457200" y="548680"/>
            <a:ext cx="8229600" cy="648072"/>
          </a:xfrm>
        </p:spPr>
        <p:txBody>
          <a:bodyPr>
            <a:normAutofit/>
          </a:bodyPr>
          <a:lstStyle/>
          <a:p>
            <a:pPr algn="ctr"/>
            <a:r>
              <a:rPr lang="ru-RU" sz="3100" b="0" dirty="0" smtClean="0">
                <a:effectLst/>
                <a:latin typeface="Times New Roman" panose="02020603050405020304" pitchFamily="18" charset="0"/>
                <a:cs typeface="Times New Roman" panose="02020603050405020304" pitchFamily="18" charset="0"/>
              </a:rPr>
              <a:t>Экспертиза</a:t>
            </a: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69</a:t>
            </a:fld>
            <a:endParaRPr lang="ru-RU"/>
          </a:p>
        </p:txBody>
      </p:sp>
    </p:spTree>
    <p:extLst>
      <p:ext uri="{BB962C8B-B14F-4D97-AF65-F5344CB8AC3E}">
        <p14:creationId xmlns:p14="http://schemas.microsoft.com/office/powerpoint/2010/main" val="2205859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481328"/>
            <a:ext cx="8229600" cy="4900000"/>
          </a:xfrm>
        </p:spPr>
        <p:txBody>
          <a:bodyPr>
            <a:noAutofit/>
          </a:bodyPr>
          <a:lstStyle/>
          <a:p>
            <a:r>
              <a:rPr lang="ru-RU" sz="1600" dirty="0" smtClean="0">
                <a:latin typeface="Times New Roman" panose="02020603050405020304" pitchFamily="18" charset="0"/>
                <a:cs typeface="Times New Roman" panose="02020603050405020304" pitchFamily="18" charset="0"/>
              </a:rPr>
              <a:t>2</a:t>
            </a:r>
            <a:r>
              <a:rPr lang="ru-RU" sz="1600" dirty="0">
                <a:latin typeface="Times New Roman" panose="02020603050405020304" pitchFamily="18" charset="0"/>
                <a:cs typeface="Times New Roman" panose="02020603050405020304" pitchFamily="18" charset="0"/>
              </a:rPr>
              <a:t>. К полномочиям субъекта Российской Федерации в сфере архивного дела относятся;</a:t>
            </a:r>
          </a:p>
          <a:p>
            <a:r>
              <a:rPr lang="ru-RU" sz="1600" dirty="0">
                <a:latin typeface="Times New Roman" panose="02020603050405020304" pitchFamily="18" charset="0"/>
                <a:cs typeface="Times New Roman" panose="02020603050405020304" pitchFamily="18" charset="0"/>
              </a:rPr>
              <a:t>1) проведение государственной политики в сфере архивного дела на территории субъекта Российской Федерации;</a:t>
            </a:r>
          </a:p>
          <a:p>
            <a:r>
              <a:rPr lang="ru-RU" sz="1600" dirty="0">
                <a:latin typeface="Times New Roman" panose="02020603050405020304" pitchFamily="18" charset="0"/>
                <a:cs typeface="Times New Roman" panose="02020603050405020304" pitchFamily="18" charset="0"/>
              </a:rPr>
              <a:t>3) решение вопросов о передаче архивных документов, находящихся в собственности субъекта Российской Федерации, в собственность Российской Федерации, иных субъектов Российской Федерации и (или) муниципальных образований.</a:t>
            </a:r>
          </a:p>
          <a:p>
            <a:r>
              <a:rPr lang="ru-RU" sz="1600" dirty="0">
                <a:latin typeface="Times New Roman" panose="02020603050405020304" pitchFamily="18" charset="0"/>
                <a:cs typeface="Times New Roman" panose="02020603050405020304" pitchFamily="18" charset="0"/>
              </a:rPr>
              <a:t>3. К полномочиям муниципального образования в сфере архивного дела относятся:</a:t>
            </a:r>
          </a:p>
          <a:p>
            <a:r>
              <a:rPr lang="ru-RU" sz="1600" dirty="0">
                <a:latin typeface="Times New Roman" panose="02020603050405020304" pitchFamily="18" charset="0"/>
                <a:cs typeface="Times New Roman" panose="02020603050405020304" pitchFamily="18" charset="0"/>
              </a:rPr>
              <a:t>1) хранение, комплектование (формирование), учет и использование архивных документов и архивных фондов:</a:t>
            </a:r>
          </a:p>
          <a:p>
            <a:r>
              <a:rPr lang="ru-RU" sz="1600" dirty="0">
                <a:latin typeface="Times New Roman" panose="02020603050405020304" pitchFamily="18" charset="0"/>
                <a:cs typeface="Times New Roman" panose="02020603050405020304" pitchFamily="18" charset="0"/>
              </a:rPr>
              <a:t>2) решение вопросов о передаче архивных документов, находящихся в муниципальной собственности, в собственность Российской Федерации, субъектов Российской Федерации, иных муниципальных образований.</a:t>
            </a:r>
          </a:p>
          <a:p>
            <a:r>
              <a:rPr lang="ru-RU" sz="1600" dirty="0">
                <a:latin typeface="Times New Roman" panose="02020603050405020304" pitchFamily="18" charset="0"/>
                <a:cs typeface="Times New Roman" panose="02020603050405020304" pitchFamily="18" charset="0"/>
              </a:rPr>
              <a:t>5. Законом орган местного самоуправления муниципального района, муниципального округа, городского округа может наделяться отдельными государственными полномочиями по хранению, комплектованию, учету и использованию архивных документов, относящихся к государственной собственности и находящихся на территории муниципального образования, с передачей необходимых для осуществления данных полномочий материально-технических и финансовых средств.</a:t>
            </a: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p:txBody>
          <a:bodyPr>
            <a:normAutofit fontScale="90000"/>
          </a:bodyPr>
          <a:lstStyle/>
          <a:p>
            <a:pPr algn="ctr"/>
            <a:r>
              <a:rPr lang="ru-RU" sz="3100" b="0" dirty="0">
                <a:effectLst/>
                <a:latin typeface="Times New Roman" panose="02020603050405020304" pitchFamily="18" charset="0"/>
                <a:cs typeface="Times New Roman" panose="02020603050405020304" pitchFamily="18" charset="0"/>
              </a:rPr>
              <a:t>Федеральный закон "Об архивном деле в Российской Федерации" от 22.10.2004 N 125-ФЗ</a:t>
            </a:r>
            <a:r>
              <a:rPr lang="ru-RU" b="0" dirty="0">
                <a:effectLst/>
                <a:latin typeface="Times New Roman" panose="02020603050405020304" pitchFamily="18" charset="0"/>
                <a:cs typeface="Times New Roman" panose="02020603050405020304" pitchFamily="18" charset="0"/>
              </a:rPr>
              <a:t/>
            </a:r>
            <a:br>
              <a:rPr lang="ru-RU" b="0" dirty="0">
                <a:effectLst/>
                <a:latin typeface="Times New Roman" panose="02020603050405020304" pitchFamily="18" charset="0"/>
                <a:cs typeface="Times New Roman" panose="02020603050405020304" pitchFamily="18" charset="0"/>
              </a:rPr>
            </a:b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7</a:t>
            </a:fld>
            <a:endParaRPr lang="ru-RU"/>
          </a:p>
        </p:txBody>
      </p:sp>
    </p:spTree>
    <p:extLst>
      <p:ext uri="{BB962C8B-B14F-4D97-AF65-F5344CB8AC3E}">
        <p14:creationId xmlns:p14="http://schemas.microsoft.com/office/powerpoint/2010/main" val="266713866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268760"/>
            <a:ext cx="8229600" cy="4896544"/>
          </a:xfrm>
        </p:spPr>
        <p:txBody>
          <a:bodyPr>
            <a:noAutofit/>
          </a:bodyPr>
          <a:lstStyle/>
          <a:p>
            <a:pPr marL="109728" indent="0">
              <a:buNone/>
            </a:pPr>
            <a:r>
              <a:rPr lang="ru-RU" sz="2200" dirty="0">
                <a:latin typeface="Times New Roman" panose="02020603050405020304" pitchFamily="18" charset="0"/>
                <a:cs typeface="Times New Roman" panose="02020603050405020304" pitchFamily="18" charset="0"/>
              </a:rPr>
              <a:t>Дела с отметкой «ЭПК» подлежат полистному (для электронных документов – </a:t>
            </a:r>
            <a:r>
              <a:rPr lang="ru-RU" sz="2200" dirty="0" err="1">
                <a:latin typeface="Times New Roman" panose="02020603050405020304" pitchFamily="18" charset="0"/>
                <a:cs typeface="Times New Roman" panose="02020603050405020304" pitchFamily="18" charset="0"/>
              </a:rPr>
              <a:t>подокументному</a:t>
            </a:r>
            <a:r>
              <a:rPr lang="ru-RU" sz="2200" dirty="0">
                <a:latin typeface="Times New Roman" panose="02020603050405020304" pitchFamily="18" charset="0"/>
                <a:cs typeface="Times New Roman" panose="02020603050405020304" pitchFamily="18" charset="0"/>
              </a:rPr>
              <a:t>) просмотру по истечении установленного срока хранения в целях выявления архивных документов, подлежащих постоянному хранению. Выявленные в таких делах документы постоянного срока хранения выделяются и присоединяются к однородным делам соответствующего годового раздела или формируются в самостоятельные дела.</a:t>
            </a:r>
          </a:p>
          <a:p>
            <a:pPr marL="109728" indent="0">
              <a:buNone/>
            </a:pPr>
            <a:r>
              <a:rPr lang="ru-RU" sz="2200" dirty="0">
                <a:latin typeface="Times New Roman" panose="02020603050405020304" pitchFamily="18" charset="0"/>
                <a:cs typeface="Times New Roman" panose="02020603050405020304" pitchFamily="18" charset="0"/>
              </a:rPr>
              <a:t>Оставшиеся документы временного срока хранения включаются в акт о выделении к уничтожению документов, не подлежащих хранению. При включении в акт документов, выявленных при просмотре дел со сроком хранения с отметкой «ЭПК», отметка «ЭПК» в акте не указывается.</a:t>
            </a: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a:xfrm>
            <a:off x="457200" y="548680"/>
            <a:ext cx="8229600" cy="648072"/>
          </a:xfrm>
        </p:spPr>
        <p:txBody>
          <a:bodyPr>
            <a:normAutofit/>
          </a:bodyPr>
          <a:lstStyle/>
          <a:p>
            <a:pPr algn="ctr"/>
            <a:r>
              <a:rPr lang="ru-RU" sz="3100" b="0" dirty="0" smtClean="0">
                <a:effectLst/>
                <a:latin typeface="Times New Roman" panose="02020603050405020304" pitchFamily="18" charset="0"/>
                <a:cs typeface="Times New Roman" panose="02020603050405020304" pitchFamily="18" charset="0"/>
              </a:rPr>
              <a:t>Экспертиза</a:t>
            </a: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70</a:t>
            </a:fld>
            <a:endParaRPr lang="ru-RU"/>
          </a:p>
        </p:txBody>
      </p:sp>
    </p:spTree>
    <p:extLst>
      <p:ext uri="{BB962C8B-B14F-4D97-AF65-F5344CB8AC3E}">
        <p14:creationId xmlns:p14="http://schemas.microsoft.com/office/powerpoint/2010/main" val="359570173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268760"/>
            <a:ext cx="8229600" cy="4896544"/>
          </a:xfrm>
        </p:spPr>
        <p:txBody>
          <a:bodyPr>
            <a:noAutofit/>
          </a:bodyPr>
          <a:lstStyle/>
          <a:p>
            <a:pPr marL="109728" indent="0">
              <a:buNone/>
            </a:pPr>
            <a:r>
              <a:rPr lang="ru-RU" sz="1800" dirty="0">
                <a:latin typeface="Times New Roman" panose="02020603050405020304" pitchFamily="18" charset="0"/>
                <a:cs typeface="Times New Roman" panose="02020603050405020304" pitchFamily="18" charset="0"/>
              </a:rPr>
              <a:t>Экспертиза ценности проводится на основании принципов историзма, системности и целостности путем комплексного применения критериев происхождения, содержания, внешних особенностей документов, а также пригодности для использования (</a:t>
            </a:r>
            <a:r>
              <a:rPr lang="ru-RU" sz="1800" dirty="0" err="1">
                <a:latin typeface="Times New Roman" panose="02020603050405020304" pitchFamily="18" charset="0"/>
                <a:cs typeface="Times New Roman" panose="02020603050405020304" pitchFamily="18" charset="0"/>
              </a:rPr>
              <a:t>воспроизводимости</a:t>
            </a:r>
            <a:r>
              <a:rPr lang="ru-RU" sz="1800" dirty="0">
                <a:latin typeface="Times New Roman" panose="02020603050405020304" pitchFamily="18" charset="0"/>
                <a:cs typeface="Times New Roman" panose="02020603050405020304" pitchFamily="18" charset="0"/>
              </a:rPr>
              <a:t> ).</a:t>
            </a:r>
          </a:p>
          <a:p>
            <a:pPr marL="109728" indent="0">
              <a:buNone/>
            </a:pPr>
            <a:r>
              <a:rPr lang="ru-RU" sz="1800" dirty="0">
                <a:latin typeface="Times New Roman" panose="02020603050405020304" pitchFamily="18" charset="0"/>
                <a:cs typeface="Times New Roman" panose="02020603050405020304" pitchFamily="18" charset="0"/>
              </a:rPr>
              <a:t>К критериям происхождения относятся роль и место государственного органа, органа местного самоуправления, организации в Российской Федерации, значимость выполняемых ею функций, время и место образования документа.</a:t>
            </a:r>
          </a:p>
          <a:p>
            <a:pPr marL="109728" indent="0">
              <a:buNone/>
            </a:pPr>
            <a:r>
              <a:rPr lang="ru-RU" sz="1800" dirty="0">
                <a:latin typeface="Times New Roman" panose="02020603050405020304" pitchFamily="18" charset="0"/>
                <a:cs typeface="Times New Roman" panose="02020603050405020304" pitchFamily="18" charset="0"/>
              </a:rPr>
              <a:t>К критериям содержания относятся значимость события (явления), отраженного в документе, значение имеющейся в документе информации, повторение этой информации в других документах,  подлинность документа.</a:t>
            </a:r>
          </a:p>
          <a:p>
            <a:pPr marL="109728" indent="0">
              <a:buNone/>
            </a:pPr>
            <a:r>
              <a:rPr lang="ru-RU" sz="1800" dirty="0">
                <a:latin typeface="Times New Roman" panose="02020603050405020304" pitchFamily="18" charset="0"/>
                <a:cs typeface="Times New Roman" panose="02020603050405020304" pitchFamily="18" charset="0"/>
              </a:rPr>
              <a:t>К критериям внешних особенностей относятся вид документа, форма фиксирования и передачи содержания, юридическая достоверность (наличие подписей, дат, печатей) документа, его физическое состояние.</a:t>
            </a:r>
          </a:p>
          <a:p>
            <a:pPr marL="109728" indent="0">
              <a:buNone/>
            </a:pPr>
            <a:r>
              <a:rPr lang="ru-RU" sz="1800" dirty="0">
                <a:latin typeface="Times New Roman" panose="02020603050405020304" pitchFamily="18" charset="0"/>
                <a:cs typeface="Times New Roman" panose="02020603050405020304" pitchFamily="18" charset="0"/>
              </a:rPr>
              <a:t>Критерии экспертизы ценности применяются ко всем видам документов, образующихся в процессе деятельности государственного органа, органа местного самоуправления, организации.</a:t>
            </a: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a:xfrm>
            <a:off x="457200" y="548680"/>
            <a:ext cx="8229600" cy="648072"/>
          </a:xfrm>
        </p:spPr>
        <p:txBody>
          <a:bodyPr>
            <a:normAutofit/>
          </a:bodyPr>
          <a:lstStyle/>
          <a:p>
            <a:pPr algn="ctr"/>
            <a:r>
              <a:rPr lang="ru-RU" sz="3100" b="0" dirty="0" smtClean="0">
                <a:effectLst/>
                <a:latin typeface="Times New Roman" panose="02020603050405020304" pitchFamily="18" charset="0"/>
                <a:cs typeface="Times New Roman" panose="02020603050405020304" pitchFamily="18" charset="0"/>
              </a:rPr>
              <a:t>Экспертиза</a:t>
            </a: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71</a:t>
            </a:fld>
            <a:endParaRPr lang="ru-RU"/>
          </a:p>
        </p:txBody>
      </p:sp>
    </p:spTree>
    <p:extLst>
      <p:ext uri="{BB962C8B-B14F-4D97-AF65-F5344CB8AC3E}">
        <p14:creationId xmlns:p14="http://schemas.microsoft.com/office/powerpoint/2010/main" val="143295049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268760"/>
            <a:ext cx="8229600" cy="4896544"/>
          </a:xfrm>
        </p:spPr>
        <p:txBody>
          <a:bodyPr>
            <a:noAutofit/>
          </a:bodyPr>
          <a:lstStyle/>
          <a:p>
            <a:pPr marL="109728" indent="0">
              <a:buNone/>
            </a:pPr>
            <a:r>
              <a:rPr lang="ru-RU" sz="1800" dirty="0">
                <a:latin typeface="Times New Roman" panose="02020603050405020304" pitchFamily="18" charset="0"/>
                <a:cs typeface="Times New Roman" panose="02020603050405020304" pitchFamily="18" charset="0"/>
              </a:rPr>
              <a:t>На рассмотрение ЭПК архивного учреждения руководитель государственного органа, органа местного самоуправления, организации   источника комплектования государственного (муниципального) архива, а также негосударственной организации, во владении которой находятся документы федеральной собственности, собственности субъекта Российской Федерации, муниципальной собственности представляет следующие документы, подготовленные в процессе проведения экспертизы ценности:</a:t>
            </a:r>
          </a:p>
          <a:p>
            <a:pPr marL="109728" indent="0">
              <a:buNone/>
            </a:pPr>
            <a:r>
              <a:rPr lang="ru-RU" sz="1800" dirty="0">
                <a:latin typeface="Times New Roman" panose="02020603050405020304" pitchFamily="18" charset="0"/>
                <a:cs typeface="Times New Roman" panose="02020603050405020304" pitchFamily="18" charset="0"/>
              </a:rPr>
              <a:t>проекты описей дел, документов, (годовые разделы) в четырех экземплярах на бумажном носителе и одном экземпляре в электронном виде в редактируемом формате, не позднее чем через 3 года после завершения дел в делопроизводстве;</a:t>
            </a:r>
          </a:p>
          <a:p>
            <a:pPr marL="109728" indent="0">
              <a:buNone/>
            </a:pPr>
            <a:r>
              <a:rPr lang="ru-RU" sz="1800" dirty="0">
                <a:latin typeface="Times New Roman" panose="02020603050405020304" pitchFamily="18" charset="0"/>
                <a:cs typeface="Times New Roman" panose="02020603050405020304" pitchFamily="18" charset="0"/>
              </a:rPr>
              <a:t>проекты актов о выделении к уничтожению документов, не подлежащих хранению, в двух экземплярах, одновременно с описями дел постоянного срока хранения; </a:t>
            </a: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a:xfrm>
            <a:off x="457200" y="548680"/>
            <a:ext cx="8229600" cy="648072"/>
          </a:xfrm>
        </p:spPr>
        <p:txBody>
          <a:bodyPr>
            <a:normAutofit/>
          </a:bodyPr>
          <a:lstStyle/>
          <a:p>
            <a:pPr algn="ctr"/>
            <a:r>
              <a:rPr lang="ru-RU" sz="3100" b="0" dirty="0" smtClean="0">
                <a:effectLst/>
                <a:latin typeface="Times New Roman" panose="02020603050405020304" pitchFamily="18" charset="0"/>
                <a:cs typeface="Times New Roman" panose="02020603050405020304" pitchFamily="18" charset="0"/>
              </a:rPr>
              <a:t>Экспертиза</a:t>
            </a: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72</a:t>
            </a:fld>
            <a:endParaRPr lang="ru-RU"/>
          </a:p>
        </p:txBody>
      </p:sp>
    </p:spTree>
    <p:extLst>
      <p:ext uri="{BB962C8B-B14F-4D97-AF65-F5344CB8AC3E}">
        <p14:creationId xmlns:p14="http://schemas.microsoft.com/office/powerpoint/2010/main" val="400175955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268760"/>
            <a:ext cx="8229600" cy="4896544"/>
          </a:xfrm>
        </p:spPr>
        <p:txBody>
          <a:bodyPr>
            <a:noAutofit/>
          </a:bodyPr>
          <a:lstStyle/>
          <a:p>
            <a:pPr marL="109728" indent="0">
              <a:buNone/>
            </a:pPr>
            <a:r>
              <a:rPr lang="ru-RU" sz="1800" dirty="0" smtClean="0">
                <a:latin typeface="Times New Roman" panose="02020603050405020304" pitchFamily="18" charset="0"/>
                <a:cs typeface="Times New Roman" panose="02020603050405020304" pitchFamily="18" charset="0"/>
              </a:rPr>
              <a:t>проекты </a:t>
            </a:r>
            <a:r>
              <a:rPr lang="ru-RU" sz="1800" dirty="0">
                <a:latin typeface="Times New Roman" panose="02020603050405020304" pitchFamily="18" charset="0"/>
                <a:cs typeface="Times New Roman" panose="02020603050405020304" pitchFamily="18" charset="0"/>
              </a:rPr>
              <a:t>перечней проектов/объектов, проблем/тем, научно-техническая документация по которым подлежит передаче на постоянное хранение, в трех экземплярах (после завершения первого этапа экспертизы ценности) ;</a:t>
            </a:r>
          </a:p>
          <a:p>
            <a:pPr marL="109728" indent="0">
              <a:buNone/>
            </a:pPr>
            <a:r>
              <a:rPr lang="ru-RU" sz="1800" dirty="0">
                <a:latin typeface="Times New Roman" panose="02020603050405020304" pitchFamily="18" charset="0"/>
                <a:cs typeface="Times New Roman" panose="02020603050405020304" pitchFamily="18" charset="0"/>
              </a:rPr>
              <a:t>историческую справку к фонду в двух экземплярах.</a:t>
            </a:r>
          </a:p>
          <a:p>
            <a:pPr marL="109728" indent="0">
              <a:buNone/>
            </a:pPr>
            <a:r>
              <a:rPr lang="ru-RU" sz="1800" dirty="0">
                <a:latin typeface="Times New Roman" panose="02020603050405020304" pitchFamily="18" charset="0"/>
                <a:cs typeface="Times New Roman" panose="02020603050405020304" pitchFamily="18" charset="0"/>
              </a:rPr>
              <a:t>На рассмотрение ЭПК архивного учреждения также представляются акты о неисправимых повреждениях архивных документов, акты о </a:t>
            </a:r>
            <a:r>
              <a:rPr lang="ru-RU" sz="1800" dirty="0" err="1">
                <a:latin typeface="Times New Roman" panose="02020603050405020304" pitchFamily="18" charset="0"/>
                <a:cs typeface="Times New Roman" panose="02020603050405020304" pitchFamily="18" charset="0"/>
              </a:rPr>
              <a:t>необнаружении</a:t>
            </a:r>
            <a:r>
              <a:rPr lang="ru-RU" sz="1800" dirty="0">
                <a:latin typeface="Times New Roman" panose="02020603050405020304" pitchFamily="18" charset="0"/>
                <a:cs typeface="Times New Roman" panose="02020603050405020304" pitchFamily="18" charset="0"/>
              </a:rPr>
              <a:t> архивных документов, пути розыска которых исчерпаны, подготовленные в процессе проведения работ по обеспечению сохранности документов, в соответствии с главой VIII Правил, если неисправимо поврежденными или необнаруженными являются документы Архивного фонда Российской Федерации.</a:t>
            </a: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a:xfrm>
            <a:off x="457200" y="548680"/>
            <a:ext cx="8229600" cy="648072"/>
          </a:xfrm>
        </p:spPr>
        <p:txBody>
          <a:bodyPr>
            <a:normAutofit/>
          </a:bodyPr>
          <a:lstStyle/>
          <a:p>
            <a:pPr algn="ctr"/>
            <a:r>
              <a:rPr lang="ru-RU" sz="3100" b="0" dirty="0" smtClean="0">
                <a:effectLst/>
                <a:latin typeface="Times New Roman" panose="02020603050405020304" pitchFamily="18" charset="0"/>
                <a:cs typeface="Times New Roman" panose="02020603050405020304" pitchFamily="18" charset="0"/>
              </a:rPr>
              <a:t>Экспертиза</a:t>
            </a: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73</a:t>
            </a:fld>
            <a:endParaRPr lang="ru-RU"/>
          </a:p>
        </p:txBody>
      </p:sp>
    </p:spTree>
    <p:extLst>
      <p:ext uri="{BB962C8B-B14F-4D97-AF65-F5344CB8AC3E}">
        <p14:creationId xmlns:p14="http://schemas.microsoft.com/office/powerpoint/2010/main" val="175228891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268760"/>
            <a:ext cx="8229600" cy="4896544"/>
          </a:xfrm>
        </p:spPr>
        <p:txBody>
          <a:bodyPr>
            <a:noAutofit/>
          </a:bodyPr>
          <a:lstStyle/>
          <a:p>
            <a:pPr marL="109728" indent="0">
              <a:buNone/>
            </a:pPr>
            <a:r>
              <a:rPr lang="ru-RU" sz="1800" dirty="0">
                <a:latin typeface="Times New Roman" panose="02020603050405020304" pitchFamily="18" charset="0"/>
                <a:cs typeface="Times New Roman" panose="02020603050405020304" pitchFamily="18" charset="0"/>
              </a:rPr>
              <a:t>ЦЭК (ЭК) готовит предложения об установлении (изменении) сроков хранения документов и внесении соответствующих изменений в перечни типовых архивных документов с указанием сроков их хранения, в перечни документов, образующихся в процессе деятельности федеральных органов государственной власти, иных государственных органов Российской Федерации, подведомственных им организаций, с указанием сроков их хранения в случаях:</a:t>
            </a:r>
          </a:p>
          <a:p>
            <a:pPr marL="109728" indent="0">
              <a:buNone/>
            </a:pPr>
            <a:r>
              <a:rPr lang="ru-RU" sz="1800" dirty="0">
                <a:latin typeface="Times New Roman" panose="02020603050405020304" pitchFamily="18" charset="0"/>
                <a:cs typeface="Times New Roman" panose="02020603050405020304" pitchFamily="18" charset="0"/>
              </a:rPr>
              <a:t>а) если предложение об установлении (изменении) срока хранения относится к статьям перечней типовых архивных документов с указанием сроков их хранения, руководитель государственного органа, органа местного самоуправления, организации или уполномоченное им лицо направляет предложения на рассмотрение ЭПК архивного учреждения. При необходимости установления (изменения) сроков хранения ЭПК архивного учреждения направляет предложения на рассмотрение ЦЭПК при Росархиве для принятия решения о внесении изменений в перечень типовых архивных документов с указанием сроков их хранения</a:t>
            </a:r>
            <a:r>
              <a:rPr lang="ru-RU" sz="1800" dirty="0" smtClean="0">
                <a:latin typeface="Times New Roman" panose="02020603050405020304" pitchFamily="18" charset="0"/>
                <a:cs typeface="Times New Roman" panose="02020603050405020304" pitchFamily="18" charset="0"/>
              </a:rPr>
              <a:t>;</a:t>
            </a:r>
            <a:endParaRPr lang="ru-RU" sz="1800" dirty="0">
              <a:latin typeface="Times New Roman" panose="02020603050405020304" pitchFamily="18" charset="0"/>
              <a:cs typeface="Times New Roman" panose="02020603050405020304" pitchFamily="18" charset="0"/>
            </a:endParaRP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a:xfrm>
            <a:off x="457200" y="548680"/>
            <a:ext cx="8229600" cy="648072"/>
          </a:xfrm>
        </p:spPr>
        <p:txBody>
          <a:bodyPr>
            <a:normAutofit/>
          </a:bodyPr>
          <a:lstStyle/>
          <a:p>
            <a:pPr algn="ctr"/>
            <a:r>
              <a:rPr lang="ru-RU" sz="3100" b="0" dirty="0" smtClean="0">
                <a:effectLst/>
                <a:latin typeface="Times New Roman" panose="02020603050405020304" pitchFamily="18" charset="0"/>
                <a:cs typeface="Times New Roman" panose="02020603050405020304" pitchFamily="18" charset="0"/>
              </a:rPr>
              <a:t>Экспертиза</a:t>
            </a: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74</a:t>
            </a:fld>
            <a:endParaRPr lang="ru-RU"/>
          </a:p>
        </p:txBody>
      </p:sp>
    </p:spTree>
    <p:extLst>
      <p:ext uri="{BB962C8B-B14F-4D97-AF65-F5344CB8AC3E}">
        <p14:creationId xmlns:p14="http://schemas.microsoft.com/office/powerpoint/2010/main" val="262504064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268760"/>
            <a:ext cx="8229600" cy="4896544"/>
          </a:xfrm>
        </p:spPr>
        <p:txBody>
          <a:bodyPr>
            <a:noAutofit/>
          </a:bodyPr>
          <a:lstStyle/>
          <a:p>
            <a:pPr marL="109728" indent="0">
              <a:buNone/>
            </a:pPr>
            <a:r>
              <a:rPr lang="ru-RU" sz="1800" dirty="0" smtClean="0">
                <a:latin typeface="Times New Roman" panose="02020603050405020304" pitchFamily="18" charset="0"/>
                <a:cs typeface="Times New Roman" panose="02020603050405020304" pitchFamily="18" charset="0"/>
              </a:rPr>
              <a:t>б</a:t>
            </a:r>
            <a:r>
              <a:rPr lang="ru-RU" sz="1800" dirty="0">
                <a:latin typeface="Times New Roman" panose="02020603050405020304" pitchFamily="18" charset="0"/>
                <a:cs typeface="Times New Roman" panose="02020603050405020304" pitchFamily="18" charset="0"/>
              </a:rPr>
              <a:t>) если предложение об установлении (изменении) срока хранения относится к статьям перечней документов, образующихся в процессе деятельности федеральных органов государственной власти, иных государственных органов Российской Федерации, с указанием сроков их хранения (далее – ведомственный перечень), ЦЭК (ЭК) органа местного самоуправления, организации направляет предложения на рассмотрение ЦЭК органа государственной власти, иного государственного органа Российской Федерации в установленной сфере деятельности.</a:t>
            </a:r>
          </a:p>
          <a:p>
            <a:pPr marL="109728" indent="0">
              <a:buNone/>
            </a:pPr>
            <a:r>
              <a:rPr lang="ru-RU" sz="1800" dirty="0">
                <a:latin typeface="Times New Roman" panose="02020603050405020304" pitchFamily="18" charset="0"/>
                <a:cs typeface="Times New Roman" panose="02020603050405020304" pitchFamily="18" charset="0"/>
              </a:rPr>
              <a:t>При необходимости установления (изменения) сроков хранения ЦЭК органа государственной власти, иного государственного органа Российской Федерации в установленной сфере деятельности вносит изменения в ведомственный перечень по согласованию с ЦЭПК при Росархиве. </a:t>
            </a: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a:xfrm>
            <a:off x="457200" y="548680"/>
            <a:ext cx="8229600" cy="648072"/>
          </a:xfrm>
        </p:spPr>
        <p:txBody>
          <a:bodyPr>
            <a:normAutofit/>
          </a:bodyPr>
          <a:lstStyle/>
          <a:p>
            <a:pPr algn="ctr"/>
            <a:r>
              <a:rPr lang="ru-RU" sz="3100" b="0" dirty="0" smtClean="0">
                <a:effectLst/>
                <a:latin typeface="Times New Roman" panose="02020603050405020304" pitchFamily="18" charset="0"/>
                <a:cs typeface="Times New Roman" panose="02020603050405020304" pitchFamily="18" charset="0"/>
              </a:rPr>
              <a:t>Экспертиза</a:t>
            </a: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75</a:t>
            </a:fld>
            <a:endParaRPr lang="ru-RU"/>
          </a:p>
        </p:txBody>
      </p:sp>
    </p:spTree>
    <p:extLst>
      <p:ext uri="{BB962C8B-B14F-4D97-AF65-F5344CB8AC3E}">
        <p14:creationId xmlns:p14="http://schemas.microsoft.com/office/powerpoint/2010/main" val="103584380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ижний колонтитул 1"/>
          <p:cNvSpPr>
            <a:spLocks noGrp="1"/>
          </p:cNvSpPr>
          <p:nvPr>
            <p:ph type="ftr" sz="quarter" idx="11"/>
          </p:nvPr>
        </p:nvSpPr>
        <p:spPr/>
        <p:txBody>
          <a:bodyPr/>
          <a:lstStyle/>
          <a:p>
            <a:r>
              <a:rPr lang="ru-RU" smtClean="0"/>
              <a:t>Абакан, 06.05.2023</a:t>
            </a:r>
            <a:endParaRPr lang="ru-RU"/>
          </a:p>
        </p:txBody>
      </p:sp>
      <p:sp>
        <p:nvSpPr>
          <p:cNvPr id="3" name="Номер слайда 2"/>
          <p:cNvSpPr>
            <a:spLocks noGrp="1"/>
          </p:cNvSpPr>
          <p:nvPr>
            <p:ph type="sldNum" sz="quarter" idx="12"/>
          </p:nvPr>
        </p:nvSpPr>
        <p:spPr/>
        <p:txBody>
          <a:bodyPr/>
          <a:lstStyle/>
          <a:p>
            <a:fld id="{117B7F7D-79EA-4AFD-8F93-1B2C33CB4F9F}" type="slidenum">
              <a:rPr lang="ru-RU" smtClean="0"/>
              <a:t>76</a:t>
            </a:fld>
            <a:endParaRPr lang="ru-RU"/>
          </a:p>
        </p:txBody>
      </p:sp>
      <p:sp>
        <p:nvSpPr>
          <p:cNvPr id="4" name="Заголовок 3"/>
          <p:cNvSpPr>
            <a:spLocks noGrp="1"/>
          </p:cNvSpPr>
          <p:nvPr>
            <p:ph type="title"/>
          </p:nvPr>
        </p:nvSpPr>
        <p:spPr>
          <a:xfrm>
            <a:off x="606786" y="2420888"/>
            <a:ext cx="8229600" cy="2583160"/>
          </a:xfrm>
        </p:spPr>
        <p:txBody>
          <a:bodyPr>
            <a:normAutofit fontScale="90000"/>
          </a:bodyPr>
          <a:lstStyle/>
          <a:p>
            <a:pPr algn="ctr"/>
            <a:r>
              <a:rPr lang="ru-RU" b="0" dirty="0">
                <a:effectLst/>
                <a:latin typeface="Times New Roman" panose="02020603050405020304" pitchFamily="18" charset="0"/>
                <a:cs typeface="Times New Roman" panose="02020603050405020304" pitchFamily="18" charset="0"/>
              </a:rPr>
              <a:t>Хранение электронных документов </a:t>
            </a:r>
            <a:br>
              <a:rPr lang="ru-RU" b="0" dirty="0">
                <a:effectLst/>
                <a:latin typeface="Times New Roman" panose="02020603050405020304" pitchFamily="18" charset="0"/>
                <a:cs typeface="Times New Roman" panose="02020603050405020304" pitchFamily="18" charset="0"/>
              </a:rPr>
            </a:br>
            <a:r>
              <a:rPr lang="ru-RU" b="0" dirty="0">
                <a:effectLst/>
                <a:latin typeface="Times New Roman" panose="02020603050405020304" pitchFamily="18" charset="0"/>
                <a:cs typeface="Times New Roman" panose="02020603050405020304" pitchFamily="18" charset="0"/>
              </a:rPr>
              <a:t/>
            </a:r>
            <a:br>
              <a:rPr lang="ru-RU" b="0" dirty="0">
                <a:effectLst/>
                <a:latin typeface="Times New Roman" panose="02020603050405020304" pitchFamily="18" charset="0"/>
                <a:cs typeface="Times New Roman" panose="02020603050405020304" pitchFamily="18" charset="0"/>
              </a:rPr>
            </a:br>
            <a:r>
              <a:rPr lang="ru-RU" b="0" dirty="0">
                <a:effectLst/>
                <a:latin typeface="Times New Roman" panose="02020603050405020304" pitchFamily="18" charset="0"/>
                <a:cs typeface="Times New Roman" panose="02020603050405020304" pitchFamily="18" charset="0"/>
              </a:rPr>
              <a:t/>
            </a:r>
            <a:br>
              <a:rPr lang="ru-RU" b="0" dirty="0">
                <a:effectLst/>
                <a:latin typeface="Times New Roman" panose="02020603050405020304" pitchFamily="18" charset="0"/>
                <a:cs typeface="Times New Roman" panose="02020603050405020304" pitchFamily="18" charset="0"/>
              </a:rPr>
            </a:br>
            <a:r>
              <a:rPr lang="ru-RU" dirty="0"/>
              <a:t/>
            </a:r>
            <a:br>
              <a:rPr lang="ru-RU" dirty="0"/>
            </a:br>
            <a:endParaRPr lang="ru-RU" dirty="0"/>
          </a:p>
        </p:txBody>
      </p:sp>
    </p:spTree>
    <p:extLst>
      <p:ext uri="{BB962C8B-B14F-4D97-AF65-F5344CB8AC3E}">
        <p14:creationId xmlns:p14="http://schemas.microsoft.com/office/powerpoint/2010/main" val="387891411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a:extLst>
              <a:ext uri="{FF2B5EF4-FFF2-40B4-BE49-F238E27FC236}">
                <a16:creationId xmlns:a16="http://schemas.microsoft.com/office/drawing/2014/main" id="{09D2EC6D-6E6E-378E-E811-1DDC8F503D9C}"/>
              </a:ext>
            </a:extLst>
          </p:cNvPr>
          <p:cNvSpPr>
            <a:spLocks noGrp="1"/>
          </p:cNvSpPr>
          <p:nvPr>
            <p:ph idx="1"/>
          </p:nvPr>
        </p:nvSpPr>
        <p:spPr>
          <a:xfrm>
            <a:off x="457200" y="404664"/>
            <a:ext cx="8229600" cy="5760640"/>
          </a:xfrm>
        </p:spPr>
        <p:txBody>
          <a:bodyPr>
            <a:normAutofit fontScale="92500" lnSpcReduction="10000"/>
          </a:bodyPr>
          <a:lstStyle/>
          <a:p>
            <a:r>
              <a:rPr lang="ru-RU" b="1" dirty="0">
                <a:latin typeface="Times New Roman" panose="02020603050405020304" pitchFamily="18" charset="0"/>
                <a:cs typeface="Times New Roman" panose="02020603050405020304" pitchFamily="18" charset="0"/>
              </a:rPr>
              <a:t>электронный документ - </a:t>
            </a:r>
            <a:r>
              <a:rPr lang="ru-RU" dirty="0">
                <a:latin typeface="Times New Roman" panose="02020603050405020304" pitchFamily="18" charset="0"/>
                <a:cs typeface="Times New Roman" panose="02020603050405020304" pitchFamily="18" charset="0"/>
              </a:rPr>
              <a:t>документированная информация, представленная в электронной форме, то есть в виде, пригодном для восприятия человеком с использованием электронных вычислительных машин, а также для передачи по информационно-телекоммуникационным сетям или обработки в информационных </a:t>
            </a:r>
            <a:r>
              <a:rPr lang="ru-RU" dirty="0" smtClean="0">
                <a:latin typeface="Times New Roman" panose="02020603050405020304" pitchFamily="18" charset="0"/>
                <a:cs typeface="Times New Roman" panose="02020603050405020304" pitchFamily="18" charset="0"/>
              </a:rPr>
              <a:t>системах. Федеральный </a:t>
            </a:r>
            <a:r>
              <a:rPr lang="ru-RU" dirty="0">
                <a:latin typeface="Times New Roman" panose="02020603050405020304" pitchFamily="18" charset="0"/>
                <a:cs typeface="Times New Roman" panose="02020603050405020304" pitchFamily="18" charset="0"/>
              </a:rPr>
              <a:t>закон от 27.07.2006 N 149-ФЗ </a:t>
            </a:r>
            <a:r>
              <a:rPr lang="ru-RU" dirty="0" smtClean="0">
                <a:latin typeface="Times New Roman" panose="02020603050405020304" pitchFamily="18" charset="0"/>
                <a:cs typeface="Times New Roman" panose="02020603050405020304" pitchFamily="18" charset="0"/>
              </a:rPr>
              <a:t>«Об </a:t>
            </a:r>
            <a:r>
              <a:rPr lang="ru-RU" dirty="0">
                <a:latin typeface="Times New Roman" panose="02020603050405020304" pitchFamily="18" charset="0"/>
                <a:cs typeface="Times New Roman" panose="02020603050405020304" pitchFamily="18" charset="0"/>
              </a:rPr>
              <a:t>информации, информационных технологиях и о защите </a:t>
            </a:r>
            <a:r>
              <a:rPr lang="ru-RU" dirty="0" smtClean="0">
                <a:latin typeface="Times New Roman" panose="02020603050405020304" pitchFamily="18" charset="0"/>
                <a:cs typeface="Times New Roman" panose="02020603050405020304" pitchFamily="18" charset="0"/>
              </a:rPr>
              <a:t>информации»</a:t>
            </a:r>
          </a:p>
          <a:p>
            <a:r>
              <a:rPr lang="ru-RU" b="1" dirty="0">
                <a:latin typeface="Times New Roman" panose="02020603050405020304" pitchFamily="18" charset="0"/>
                <a:cs typeface="Times New Roman" panose="02020603050405020304" pitchFamily="18" charset="0"/>
              </a:rPr>
              <a:t>электронный </a:t>
            </a:r>
            <a:r>
              <a:rPr lang="ru-RU" b="1" dirty="0" smtClean="0">
                <a:latin typeface="Times New Roman" panose="02020603050405020304" pitchFamily="18" charset="0"/>
                <a:cs typeface="Times New Roman" panose="02020603050405020304" pitchFamily="18" charset="0"/>
              </a:rPr>
              <a:t>документ - </a:t>
            </a:r>
            <a:r>
              <a:rPr lang="ru-RU" dirty="0" smtClean="0">
                <a:latin typeface="Times New Roman" panose="02020603050405020304" pitchFamily="18" charset="0"/>
                <a:cs typeface="Times New Roman" panose="02020603050405020304" pitchFamily="18" charset="0"/>
              </a:rPr>
              <a:t>документ </a:t>
            </a:r>
            <a:r>
              <a:rPr lang="ru-RU" dirty="0">
                <a:latin typeface="Times New Roman" panose="02020603050405020304" pitchFamily="18" charset="0"/>
                <a:cs typeface="Times New Roman" panose="02020603050405020304" pitchFamily="18" charset="0"/>
              </a:rPr>
              <a:t>в цифровой форме, для использования которого необходимы средства вычислительной техники или иные специализированные устройства для воспроизведения текста, звука, изображения. ГОСТ Р </a:t>
            </a:r>
            <a:r>
              <a:rPr lang="ru-RU" dirty="0" smtClean="0">
                <a:latin typeface="Times New Roman" panose="02020603050405020304" pitchFamily="18" charset="0"/>
                <a:cs typeface="Times New Roman" panose="02020603050405020304" pitchFamily="18" charset="0"/>
              </a:rPr>
              <a:t>7.0.83-2013 «СИБИД. Электронные </a:t>
            </a:r>
            <a:r>
              <a:rPr lang="ru-RU" dirty="0">
                <a:latin typeface="Times New Roman" panose="02020603050405020304" pitchFamily="18" charset="0"/>
                <a:cs typeface="Times New Roman" panose="02020603050405020304" pitchFamily="18" charset="0"/>
              </a:rPr>
              <a:t>издания. </a:t>
            </a:r>
            <a:r>
              <a:rPr lang="ru-RU" dirty="0">
                <a:solidFill>
                  <a:schemeClr val="tx2"/>
                </a:solidFill>
                <a:latin typeface="Times New Roman" panose="02020603050405020304" pitchFamily="18" charset="0"/>
                <a:cs typeface="Times New Roman" panose="02020603050405020304" pitchFamily="18" charset="0"/>
              </a:rPr>
              <a:t>Основные виды и выходные </a:t>
            </a:r>
            <a:r>
              <a:rPr lang="ru-RU" dirty="0" smtClean="0">
                <a:solidFill>
                  <a:schemeClr val="tx2"/>
                </a:solidFill>
                <a:latin typeface="Times New Roman" panose="02020603050405020304" pitchFamily="18" charset="0"/>
                <a:cs typeface="Times New Roman" panose="02020603050405020304" pitchFamily="18" charset="0"/>
              </a:rPr>
              <a:t>сведения»</a:t>
            </a:r>
            <a:endParaRPr lang="ru-RU" dirty="0">
              <a:solidFill>
                <a:schemeClr val="tx2"/>
              </a:solidFill>
              <a:latin typeface="Times New Roman" panose="02020603050405020304" pitchFamily="18" charset="0"/>
              <a:cs typeface="Times New Roman" panose="02020603050405020304" pitchFamily="18" charset="0"/>
            </a:endParaRPr>
          </a:p>
        </p:txBody>
      </p:sp>
      <p:sp>
        <p:nvSpPr>
          <p:cNvPr id="4" name="Номер слайда 3">
            <a:extLst>
              <a:ext uri="{FF2B5EF4-FFF2-40B4-BE49-F238E27FC236}">
                <a16:creationId xmlns:a16="http://schemas.microsoft.com/office/drawing/2014/main" id="{4E2CFC79-15DF-7D53-04B3-501EEFE685C1}"/>
              </a:ext>
            </a:extLst>
          </p:cNvPr>
          <p:cNvSpPr>
            <a:spLocks noGrp="1"/>
          </p:cNvSpPr>
          <p:nvPr>
            <p:ph type="sldNum" sz="quarter" idx="12"/>
          </p:nvPr>
        </p:nvSpPr>
        <p:spPr/>
        <p:txBody>
          <a:bodyPr/>
          <a:lstStyle/>
          <a:p>
            <a:fld id="{117B7F7D-79EA-4AFD-8F93-1B2C33CB4F9F}" type="slidenum">
              <a:rPr lang="ru-RU" smtClean="0"/>
              <a:t>77</a:t>
            </a:fld>
            <a:endParaRPr lang="ru-RU"/>
          </a:p>
        </p:txBody>
      </p:sp>
      <p:sp>
        <p:nvSpPr>
          <p:cNvPr id="7" name="Нижний колонтитул 6"/>
          <p:cNvSpPr>
            <a:spLocks noGrp="1"/>
          </p:cNvSpPr>
          <p:nvPr>
            <p:ph type="ftr" sz="quarter" idx="11"/>
          </p:nvPr>
        </p:nvSpPr>
        <p:spPr/>
        <p:txBody>
          <a:bodyPr/>
          <a:lstStyle/>
          <a:p>
            <a:r>
              <a:rPr lang="ru-RU" smtClean="0"/>
              <a:t>Абакан, 06.05.2023</a:t>
            </a:r>
            <a:endParaRPr lang="ru-RU"/>
          </a:p>
        </p:txBody>
      </p:sp>
    </p:spTree>
    <p:extLst>
      <p:ext uri="{BB962C8B-B14F-4D97-AF65-F5344CB8AC3E}">
        <p14:creationId xmlns:p14="http://schemas.microsoft.com/office/powerpoint/2010/main" val="53607698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r>
              <a:rPr lang="ru-RU" dirty="0" smtClean="0">
                <a:latin typeface="Times New Roman" panose="02020603050405020304" pitchFamily="18" charset="0"/>
                <a:cs typeface="Times New Roman" panose="02020603050405020304" pitchFamily="18" charset="0"/>
              </a:rPr>
              <a:t>электронные </a:t>
            </a:r>
            <a:r>
              <a:rPr lang="ru-RU" dirty="0">
                <a:latin typeface="Times New Roman" panose="02020603050405020304" pitchFamily="18" charset="0"/>
                <a:cs typeface="Times New Roman" panose="02020603050405020304" pitchFamily="18" charset="0"/>
              </a:rPr>
              <a:t>документы составляют не более 0,02% в составе АФ РФ;</a:t>
            </a:r>
          </a:p>
          <a:p>
            <a:r>
              <a:rPr lang="ru-RU" dirty="0">
                <a:latin typeface="Times New Roman" panose="02020603050405020304" pitchFamily="18" charset="0"/>
                <a:cs typeface="Times New Roman" panose="02020603050405020304" pitchFamily="18" charset="0"/>
              </a:rPr>
              <a:t>за последние 10 лет количество электронных документов на хранении увеличилось почти в два раза;</a:t>
            </a:r>
          </a:p>
          <a:p>
            <a:r>
              <a:rPr lang="ru-RU" dirty="0">
                <a:latin typeface="Times New Roman" panose="02020603050405020304" pitchFamily="18" charset="0"/>
                <a:cs typeface="Times New Roman" panose="02020603050405020304" pitchFamily="18" charset="0"/>
              </a:rPr>
              <a:t>68% регионов </a:t>
            </a:r>
            <a:r>
              <a:rPr lang="ru-RU" dirty="0" smtClean="0">
                <a:latin typeface="Times New Roman" panose="02020603050405020304" pitchFamily="18" charset="0"/>
                <a:cs typeface="Times New Roman" panose="02020603050405020304" pitchFamily="18" charset="0"/>
              </a:rPr>
              <a:t>Российской Федерации имеют </a:t>
            </a:r>
            <a:r>
              <a:rPr lang="ru-RU" dirty="0">
                <a:latin typeface="Times New Roman" panose="02020603050405020304" pitchFamily="18" charset="0"/>
                <a:cs typeface="Times New Roman" panose="02020603050405020304" pitchFamily="18" charset="0"/>
              </a:rPr>
              <a:t>электронные документы в составе фондов государственных архивов (в основном это аудиовизуальные документы).</a:t>
            </a:r>
          </a:p>
          <a:p>
            <a:endParaRPr lang="ru-RU" dirty="0"/>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Номер слайда 3"/>
          <p:cNvSpPr>
            <a:spLocks noGrp="1"/>
          </p:cNvSpPr>
          <p:nvPr>
            <p:ph type="sldNum" sz="quarter" idx="12"/>
          </p:nvPr>
        </p:nvSpPr>
        <p:spPr/>
        <p:txBody>
          <a:bodyPr/>
          <a:lstStyle/>
          <a:p>
            <a:fld id="{117B7F7D-79EA-4AFD-8F93-1B2C33CB4F9F}" type="slidenum">
              <a:rPr lang="ru-RU" smtClean="0"/>
              <a:t>78</a:t>
            </a:fld>
            <a:endParaRPr lang="ru-RU"/>
          </a:p>
        </p:txBody>
      </p:sp>
      <p:sp>
        <p:nvSpPr>
          <p:cNvPr id="5" name="Заголовок 4"/>
          <p:cNvSpPr>
            <a:spLocks noGrp="1"/>
          </p:cNvSpPr>
          <p:nvPr>
            <p:ph type="title"/>
          </p:nvPr>
        </p:nvSpPr>
        <p:spPr/>
        <p:txBody>
          <a:bodyPr>
            <a:normAutofit fontScale="90000"/>
          </a:bodyPr>
          <a:lstStyle/>
          <a:p>
            <a:r>
              <a:rPr lang="ru-RU" b="0" dirty="0" smtClean="0">
                <a:effectLst/>
                <a:latin typeface="Times New Roman" panose="02020603050405020304" pitchFamily="18" charset="0"/>
                <a:cs typeface="Times New Roman" panose="02020603050405020304" pitchFamily="18" charset="0"/>
              </a:rPr>
              <a:t>ЭАД в архивах Российской Федерации</a:t>
            </a:r>
            <a:endParaRPr lang="ru-RU" b="0" dirty="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321906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r>
              <a:rPr lang="ru-RU" sz="2800" dirty="0">
                <a:latin typeface="Times New Roman" panose="02020603050405020304" pitchFamily="18" charset="0"/>
                <a:ea typeface="Calibri" panose="020F0502020204030204" pitchFamily="34" charset="0"/>
                <a:cs typeface="Times New Roman" panose="02020603050405020304" pitchFamily="18" charset="0"/>
              </a:rPr>
              <a:t>Свершившимся фактом является переход на документирование информации в электронной форме. </a:t>
            </a:r>
            <a:endParaRPr lang="ru-RU" sz="2800" dirty="0" smtClean="0">
              <a:latin typeface="Times New Roman" panose="02020603050405020304" pitchFamily="18" charset="0"/>
              <a:ea typeface="Calibri" panose="020F0502020204030204" pitchFamily="34" charset="0"/>
              <a:cs typeface="Times New Roman" panose="02020603050405020304" pitchFamily="18" charset="0"/>
            </a:endParaRPr>
          </a:p>
          <a:p>
            <a:endParaRPr lang="ru-RU" sz="2800" dirty="0">
              <a:latin typeface="Times New Roman" panose="02020603050405020304" pitchFamily="18" charset="0"/>
              <a:ea typeface="Calibri" panose="020F0502020204030204" pitchFamily="34" charset="0"/>
              <a:cs typeface="Times New Roman" panose="02020603050405020304" pitchFamily="18" charset="0"/>
            </a:endParaRPr>
          </a:p>
          <a:p>
            <a:r>
              <a:rPr lang="ru-RU" sz="2800" dirty="0" smtClean="0">
                <a:latin typeface="Times New Roman" panose="02020603050405020304" pitchFamily="18" charset="0"/>
                <a:ea typeface="Calibri" panose="020F0502020204030204" pitchFamily="34" charset="0"/>
                <a:cs typeface="Times New Roman" panose="02020603050405020304" pitchFamily="18" charset="0"/>
              </a:rPr>
              <a:t>С </a:t>
            </a:r>
            <a:r>
              <a:rPr lang="ru-RU" sz="2800" dirty="0">
                <a:latin typeface="Times New Roman" panose="02020603050405020304" pitchFamily="18" charset="0"/>
                <a:ea typeface="Calibri" panose="020F0502020204030204" pitchFamily="34" charset="0"/>
                <a:cs typeface="Times New Roman" panose="02020603050405020304" pitchFamily="18" charset="0"/>
              </a:rPr>
              <a:t>одной стороны, это неизбежность, с другой мы должны понимать, что пока технологии длительного хранения электронных документов еще не отработаны.</a:t>
            </a:r>
          </a:p>
          <a:p>
            <a:endParaRPr lang="ru-RU" dirty="0">
              <a:latin typeface="Times New Roman" panose="02020603050405020304" pitchFamily="18" charset="0"/>
              <a:cs typeface="Times New Roman" panose="02020603050405020304" pitchFamily="18" charset="0"/>
            </a:endParaRP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Номер слайда 3"/>
          <p:cNvSpPr>
            <a:spLocks noGrp="1"/>
          </p:cNvSpPr>
          <p:nvPr>
            <p:ph type="sldNum" sz="quarter" idx="12"/>
          </p:nvPr>
        </p:nvSpPr>
        <p:spPr/>
        <p:txBody>
          <a:bodyPr/>
          <a:lstStyle/>
          <a:p>
            <a:fld id="{117B7F7D-79EA-4AFD-8F93-1B2C33CB4F9F}" type="slidenum">
              <a:rPr lang="ru-RU" smtClean="0"/>
              <a:t>79</a:t>
            </a:fld>
            <a:endParaRPr lang="ru-RU"/>
          </a:p>
        </p:txBody>
      </p:sp>
      <p:sp>
        <p:nvSpPr>
          <p:cNvPr id="5" name="Заголовок 4"/>
          <p:cNvSpPr>
            <a:spLocks noGrp="1"/>
          </p:cNvSpPr>
          <p:nvPr>
            <p:ph type="title"/>
          </p:nvPr>
        </p:nvSpPr>
        <p:spPr/>
        <p:txBody>
          <a:bodyPr>
            <a:normAutofit/>
          </a:bodyPr>
          <a:lstStyle/>
          <a:p>
            <a:r>
              <a:rPr lang="ru-RU" b="0" dirty="0" smtClean="0">
                <a:effectLst/>
                <a:latin typeface="Times New Roman" panose="02020603050405020304" pitchFamily="18" charset="0"/>
                <a:cs typeface="Times New Roman" panose="02020603050405020304" pitchFamily="18" charset="0"/>
              </a:rPr>
              <a:t>Какое наследие мы храним?</a:t>
            </a:r>
            <a:endParaRPr lang="ru-RU" b="0" dirty="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5640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481328"/>
            <a:ext cx="8229600" cy="4900000"/>
          </a:xfrm>
        </p:spPr>
        <p:txBody>
          <a:bodyPr>
            <a:noAutofit/>
          </a:bodyPr>
          <a:lstStyle/>
          <a:p>
            <a:r>
              <a:rPr lang="ru-RU" sz="2000" dirty="0">
                <a:latin typeface="Times New Roman" panose="02020603050405020304" pitchFamily="18" charset="0"/>
                <a:cs typeface="Times New Roman" panose="02020603050405020304" pitchFamily="18" charset="0"/>
              </a:rPr>
              <a:t>Статья 5. Состав Архивного фонда Российской Федерации</a:t>
            </a:r>
          </a:p>
          <a:p>
            <a:endParaRPr lang="ru-RU" sz="2000" dirty="0">
              <a:latin typeface="Times New Roman" panose="02020603050405020304" pitchFamily="18" charset="0"/>
              <a:cs typeface="Times New Roman" panose="02020603050405020304" pitchFamily="18" charset="0"/>
            </a:endParaRPr>
          </a:p>
          <a:p>
            <a:r>
              <a:rPr lang="ru-RU" sz="2000" dirty="0">
                <a:latin typeface="Times New Roman" panose="02020603050405020304" pitchFamily="18" charset="0"/>
                <a:cs typeface="Times New Roman" panose="02020603050405020304" pitchFamily="18" charset="0"/>
              </a:rPr>
              <a:t>В состав Архивного фонда Российской Федерации входят находящиеся на территории Российской Федерации архивные документы независимо от источника их происхождения, времени и способа создания, вида носителя, форм собственности и места хранения, в том числе юридические акты, управленческая документация, документы, содержащие результаты научно-исследовательских, опытно-конструкторских и технологических работ, градостроительная документация, кино-, фото-, видео- и </a:t>
            </a:r>
            <a:r>
              <a:rPr lang="ru-RU" sz="2000" dirty="0" err="1">
                <a:latin typeface="Times New Roman" panose="02020603050405020304" pitchFamily="18" charset="0"/>
                <a:cs typeface="Times New Roman" panose="02020603050405020304" pitchFamily="18" charset="0"/>
              </a:rPr>
              <a:t>фонодокументы</a:t>
            </a:r>
            <a:r>
              <a:rPr lang="ru-RU" sz="2000" dirty="0">
                <a:latin typeface="Times New Roman" panose="02020603050405020304" pitchFamily="18" charset="0"/>
                <a:cs typeface="Times New Roman" panose="02020603050405020304" pitchFamily="18" charset="0"/>
              </a:rPr>
              <a:t>, электронные и телеметрические документы, рукописи, рисунки, чертежи, дневники, переписка, мемуары, копии архивных документов на правах подлинников, а также архивные документы государственных организаций, находящихся в иностранных государствах.</a:t>
            </a: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p:txBody>
          <a:bodyPr>
            <a:normAutofit fontScale="90000"/>
          </a:bodyPr>
          <a:lstStyle/>
          <a:p>
            <a:pPr algn="ctr"/>
            <a:r>
              <a:rPr lang="ru-RU" sz="3100" b="0" dirty="0">
                <a:effectLst/>
                <a:latin typeface="Times New Roman" panose="02020603050405020304" pitchFamily="18" charset="0"/>
                <a:cs typeface="Times New Roman" panose="02020603050405020304" pitchFamily="18" charset="0"/>
              </a:rPr>
              <a:t>Федеральный закон "Об архивном деле в Российской Федерации" от 22.10.2004 N 125-ФЗ</a:t>
            </a:r>
            <a:r>
              <a:rPr lang="ru-RU" b="0" dirty="0">
                <a:effectLst/>
                <a:latin typeface="Times New Roman" panose="02020603050405020304" pitchFamily="18" charset="0"/>
                <a:cs typeface="Times New Roman" panose="02020603050405020304" pitchFamily="18" charset="0"/>
              </a:rPr>
              <a:t/>
            </a:r>
            <a:br>
              <a:rPr lang="ru-RU" b="0" dirty="0">
                <a:effectLst/>
                <a:latin typeface="Times New Roman" panose="02020603050405020304" pitchFamily="18" charset="0"/>
                <a:cs typeface="Times New Roman" panose="02020603050405020304" pitchFamily="18" charset="0"/>
              </a:rPr>
            </a:b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8</a:t>
            </a:fld>
            <a:endParaRPr lang="ru-RU"/>
          </a:p>
        </p:txBody>
      </p:sp>
    </p:spTree>
    <p:extLst>
      <p:ext uri="{BB962C8B-B14F-4D97-AF65-F5344CB8AC3E}">
        <p14:creationId xmlns:p14="http://schemas.microsoft.com/office/powerpoint/2010/main" val="372743062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lnSpcReduction="10000"/>
          </a:bodyPr>
          <a:lstStyle/>
          <a:p>
            <a:pPr marL="109728" indent="0">
              <a:buNone/>
            </a:pPr>
            <a:r>
              <a:rPr lang="ru-RU" sz="2800" b="1" dirty="0" smtClean="0">
                <a:latin typeface="Times New Roman" panose="02020603050405020304" pitchFamily="18" charset="0"/>
                <a:ea typeface="Calibri" panose="020F0502020204030204" pitchFamily="34" charset="0"/>
                <a:cs typeface="Times New Roman" panose="02020603050405020304" pitchFamily="18" charset="0"/>
              </a:rPr>
              <a:t>Проблема форматов.</a:t>
            </a:r>
            <a:r>
              <a:rPr lang="ru-RU" sz="2800" dirty="0" smtClean="0">
                <a:latin typeface="Times New Roman" panose="02020603050405020304" pitchFamily="18" charset="0"/>
                <a:ea typeface="Calibri" panose="020F0502020204030204" pitchFamily="34" charset="0"/>
                <a:cs typeface="Times New Roman" panose="02020603050405020304" pitchFamily="18" charset="0"/>
              </a:rPr>
              <a:t> Нужно ли хранить в формате создания. Если мы понимаем, что не сможем прочитать через несколько лет формат и конвертируем его, то будет ли это тот же документ?</a:t>
            </a:r>
          </a:p>
          <a:p>
            <a:pPr marL="109728" indent="0">
              <a:buNone/>
            </a:pPr>
            <a:endParaRPr lang="ru-RU" sz="2800" dirty="0" smtClean="0">
              <a:latin typeface="Times New Roman" panose="02020603050405020304" pitchFamily="18" charset="0"/>
              <a:ea typeface="Calibri" panose="020F0502020204030204" pitchFamily="34" charset="0"/>
              <a:cs typeface="Times New Roman" panose="02020603050405020304" pitchFamily="18" charset="0"/>
            </a:endParaRPr>
          </a:p>
          <a:p>
            <a:pPr marL="109728" indent="0">
              <a:buNone/>
            </a:pPr>
            <a:r>
              <a:rPr lang="ru-RU" sz="2800" b="1" dirty="0" smtClean="0">
                <a:latin typeface="Times New Roman" panose="02020603050405020304" pitchFamily="18" charset="0"/>
                <a:ea typeface="Calibri" panose="020F0502020204030204" pitchFamily="34" charset="0"/>
                <a:cs typeface="Times New Roman" panose="02020603050405020304" pitchFamily="18" charset="0"/>
              </a:rPr>
              <a:t>Проблема носителей.</a:t>
            </a:r>
            <a:r>
              <a:rPr lang="ru-RU" sz="2800" dirty="0" smtClean="0">
                <a:latin typeface="Times New Roman" panose="02020603050405020304" pitchFamily="18" charset="0"/>
                <a:ea typeface="Calibri" panose="020F0502020204030204" pitchFamily="34" charset="0"/>
                <a:cs typeface="Times New Roman" panose="02020603050405020304" pitchFamily="18" charset="0"/>
              </a:rPr>
              <a:t> Перенос информации с носителя на носитель, это изменение или нет?</a:t>
            </a:r>
          </a:p>
          <a:p>
            <a:pPr marL="109728" indent="0">
              <a:buNone/>
            </a:pPr>
            <a:endParaRPr lang="ru-RU" sz="2800" dirty="0" smtClean="0">
              <a:latin typeface="Times New Roman" panose="02020603050405020304" pitchFamily="18" charset="0"/>
              <a:ea typeface="Calibri" panose="020F0502020204030204" pitchFamily="34" charset="0"/>
              <a:cs typeface="Times New Roman" panose="02020603050405020304" pitchFamily="18" charset="0"/>
            </a:endParaRPr>
          </a:p>
          <a:p>
            <a:pPr marL="109728" indent="0">
              <a:buNone/>
            </a:pPr>
            <a:r>
              <a:rPr lang="ru-RU" sz="2800" b="1" dirty="0" smtClean="0">
                <a:latin typeface="Times New Roman" panose="02020603050405020304" pitchFamily="18" charset="0"/>
                <a:ea typeface="Calibri" panose="020F0502020204030204" pitchFamily="34" charset="0"/>
                <a:cs typeface="Times New Roman" panose="02020603050405020304" pitchFamily="18" charset="0"/>
              </a:rPr>
              <a:t>Проблема интерпретации содержимого.</a:t>
            </a:r>
            <a:r>
              <a:rPr lang="ru-RU" sz="2800" dirty="0" smtClean="0">
                <a:latin typeface="Times New Roman" panose="02020603050405020304" pitchFamily="18" charset="0"/>
                <a:ea typeface="Calibri" panose="020F0502020204030204" pitchFamily="34" charset="0"/>
                <a:cs typeface="Times New Roman" panose="02020603050405020304" pitchFamily="18" charset="0"/>
              </a:rPr>
              <a:t> Что делать если содержимое отображается по разному?</a:t>
            </a:r>
            <a:endParaRPr lang="ru-RU" sz="2800" dirty="0">
              <a:latin typeface="Times New Roman" panose="02020603050405020304" pitchFamily="18" charset="0"/>
              <a:ea typeface="Calibri" panose="020F0502020204030204" pitchFamily="34"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Номер слайда 3"/>
          <p:cNvSpPr>
            <a:spLocks noGrp="1"/>
          </p:cNvSpPr>
          <p:nvPr>
            <p:ph type="sldNum" sz="quarter" idx="12"/>
          </p:nvPr>
        </p:nvSpPr>
        <p:spPr/>
        <p:txBody>
          <a:bodyPr/>
          <a:lstStyle/>
          <a:p>
            <a:fld id="{117B7F7D-79EA-4AFD-8F93-1B2C33CB4F9F}" type="slidenum">
              <a:rPr lang="ru-RU" smtClean="0"/>
              <a:t>80</a:t>
            </a:fld>
            <a:endParaRPr lang="ru-RU"/>
          </a:p>
        </p:txBody>
      </p:sp>
      <p:sp>
        <p:nvSpPr>
          <p:cNvPr id="5" name="Заголовок 4"/>
          <p:cNvSpPr>
            <a:spLocks noGrp="1"/>
          </p:cNvSpPr>
          <p:nvPr>
            <p:ph type="title"/>
          </p:nvPr>
        </p:nvSpPr>
        <p:spPr/>
        <p:txBody>
          <a:bodyPr>
            <a:normAutofit/>
          </a:bodyPr>
          <a:lstStyle/>
          <a:p>
            <a:pPr algn="ctr"/>
            <a:r>
              <a:rPr lang="ru-RU" b="0" dirty="0" smtClean="0">
                <a:effectLst/>
                <a:latin typeface="Times New Roman" panose="02020603050405020304" pitchFamily="18" charset="0"/>
                <a:cs typeface="Times New Roman" panose="02020603050405020304" pitchFamily="18" charset="0"/>
              </a:rPr>
              <a:t>Проблемы и Задачи</a:t>
            </a:r>
            <a:endParaRPr lang="ru-RU" b="0" dirty="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256881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a:extLst>
              <a:ext uri="{FF2B5EF4-FFF2-40B4-BE49-F238E27FC236}">
                <a16:creationId xmlns:a16="http://schemas.microsoft.com/office/drawing/2014/main" id="{DE4018C2-A91A-4572-94F5-832E547700C6}"/>
              </a:ext>
            </a:extLst>
          </p:cNvPr>
          <p:cNvSpPr>
            <a:spLocks noGrp="1"/>
          </p:cNvSpPr>
          <p:nvPr>
            <p:ph idx="1"/>
          </p:nvPr>
        </p:nvSpPr>
        <p:spPr/>
        <p:txBody>
          <a:bodyPr>
            <a:normAutofit fontScale="92500" lnSpcReduction="10000"/>
          </a:bodyPr>
          <a:lstStyle/>
          <a:p>
            <a:r>
              <a:rPr lang="ru-RU" dirty="0" smtClean="0">
                <a:latin typeface="Times New Roman" panose="02020603050405020304" pitchFamily="18" charset="0"/>
                <a:cs typeface="Times New Roman" panose="02020603050405020304" pitchFamily="18" charset="0"/>
              </a:rPr>
              <a:t>Статья </a:t>
            </a:r>
            <a:r>
              <a:rPr lang="ru-RU" dirty="0">
                <a:latin typeface="Times New Roman" panose="02020603050405020304" pitchFamily="18" charset="0"/>
                <a:cs typeface="Times New Roman" panose="02020603050405020304" pitchFamily="18" charset="0"/>
              </a:rPr>
              <a:t>6. п.1. Информация в электронной форме, подписанная квалифицированной электронной подписью, признается электронным документом, равнозначным документу на бумажном носителе, подписанному собственноручной подписью, и может применяться в любых правоотношениях в соответствии с законодательством Российской Федерации, кроме случая, если федеральными законами или принимаемыми в соответствии с ними нормативными правовыми актами установлено требование о необходимости составления документа исключительно на бумажном носителе.</a:t>
            </a:r>
          </a:p>
        </p:txBody>
      </p:sp>
      <p:sp>
        <p:nvSpPr>
          <p:cNvPr id="4" name="Заголовок 3">
            <a:extLst>
              <a:ext uri="{FF2B5EF4-FFF2-40B4-BE49-F238E27FC236}">
                <a16:creationId xmlns:a16="http://schemas.microsoft.com/office/drawing/2014/main" id="{A33890C3-86DF-42F3-AFCB-08258D2BC7EA}"/>
              </a:ext>
            </a:extLst>
          </p:cNvPr>
          <p:cNvSpPr>
            <a:spLocks noGrp="1"/>
          </p:cNvSpPr>
          <p:nvPr>
            <p:ph type="title"/>
          </p:nvPr>
        </p:nvSpPr>
        <p:spPr/>
        <p:txBody>
          <a:bodyPr>
            <a:normAutofit/>
          </a:bodyPr>
          <a:lstStyle/>
          <a:p>
            <a:pPr algn="ctr"/>
            <a:r>
              <a:rPr lang="ru-RU" sz="2800" dirty="0">
                <a:effectLst/>
                <a:latin typeface="Times New Roman" panose="02020603050405020304" pitchFamily="18" charset="0"/>
                <a:cs typeface="Times New Roman" panose="02020603050405020304" pitchFamily="18" charset="0"/>
              </a:rPr>
              <a:t>Федеральный закон от 06.04.2011 N 63-ФЗ (ред. от 24.02.2021) "Об электронной подписи».</a:t>
            </a:r>
          </a:p>
        </p:txBody>
      </p:sp>
      <p:sp>
        <p:nvSpPr>
          <p:cNvPr id="5" name="Нижний колонтитул 4"/>
          <p:cNvSpPr>
            <a:spLocks noGrp="1"/>
          </p:cNvSpPr>
          <p:nvPr>
            <p:ph type="ftr" sz="quarter" idx="11"/>
          </p:nvPr>
        </p:nvSpPr>
        <p:spPr/>
        <p:txBody>
          <a:bodyPr/>
          <a:lstStyle/>
          <a:p>
            <a:r>
              <a:rPr lang="ru-RU" smtClean="0"/>
              <a:t>Абакан, 06.05.2023</a:t>
            </a:r>
            <a:endParaRPr lang="ru-RU"/>
          </a:p>
        </p:txBody>
      </p:sp>
      <p:sp>
        <p:nvSpPr>
          <p:cNvPr id="3" name="Номер слайда 2"/>
          <p:cNvSpPr>
            <a:spLocks noGrp="1"/>
          </p:cNvSpPr>
          <p:nvPr>
            <p:ph type="sldNum" sz="quarter" idx="12"/>
          </p:nvPr>
        </p:nvSpPr>
        <p:spPr/>
        <p:txBody>
          <a:bodyPr/>
          <a:lstStyle/>
          <a:p>
            <a:fld id="{117B7F7D-79EA-4AFD-8F93-1B2C33CB4F9F}" type="slidenum">
              <a:rPr lang="ru-RU" smtClean="0"/>
              <a:t>81</a:t>
            </a:fld>
            <a:endParaRPr lang="ru-RU"/>
          </a:p>
        </p:txBody>
      </p:sp>
    </p:spTree>
    <p:extLst>
      <p:ext uri="{BB962C8B-B14F-4D97-AF65-F5344CB8AC3E}">
        <p14:creationId xmlns:p14="http://schemas.microsoft.com/office/powerpoint/2010/main" val="11825304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a:extLst>
              <a:ext uri="{FF2B5EF4-FFF2-40B4-BE49-F238E27FC236}">
                <a16:creationId xmlns:a16="http://schemas.microsoft.com/office/drawing/2014/main" id="{DE4018C2-A91A-4572-94F5-832E547700C6}"/>
              </a:ext>
            </a:extLst>
          </p:cNvPr>
          <p:cNvSpPr>
            <a:spLocks noGrp="1"/>
          </p:cNvSpPr>
          <p:nvPr>
            <p:ph idx="1"/>
          </p:nvPr>
        </p:nvSpPr>
        <p:spPr/>
        <p:txBody>
          <a:bodyPr>
            <a:normAutofit fontScale="77500" lnSpcReduction="20000"/>
          </a:bodyPr>
          <a:lstStyle/>
          <a:p>
            <a:r>
              <a:rPr lang="ru-RU" dirty="0">
                <a:latin typeface="Times New Roman" panose="02020603050405020304" pitchFamily="18" charset="0"/>
                <a:cs typeface="Times New Roman" panose="02020603050405020304" pitchFamily="18" charset="0"/>
              </a:rPr>
              <a:t>электронная подпись - информация в электронной форме, которая присоединена к другой информации в электронной форме (подписываемой информации) или иным образом связана с такой информацией и которая используется для определения лица, подписывающего </a:t>
            </a:r>
            <a:r>
              <a:rPr lang="ru-RU" dirty="0" smtClean="0">
                <a:latin typeface="Times New Roman" panose="02020603050405020304" pitchFamily="18" charset="0"/>
                <a:cs typeface="Times New Roman" panose="02020603050405020304" pitchFamily="18" charset="0"/>
              </a:rPr>
              <a:t>информацию</a:t>
            </a:r>
          </a:p>
          <a:p>
            <a:r>
              <a:rPr lang="ru-RU" dirty="0">
                <a:latin typeface="Times New Roman" panose="02020603050405020304" pitchFamily="18" charset="0"/>
                <a:cs typeface="Times New Roman" panose="02020603050405020304" pitchFamily="18" charset="0"/>
              </a:rPr>
              <a:t>метка доверенного времени - достоверная информация в электронной форме о дате и времени подписания электронного документа электронной подписью, создаваемая и проверяемая доверенной третьей стороной, удостоверяющим центром или оператором информационной системы и полученная в момент подписания электронного документа электронной подписью в установленном уполномоченным федеральным органом порядке с использованием программных и (или) аппаратных средств, прошедших процедуру подтверждения соответствия требованиям, установленным в соответствии с настоящим Федеральным законом.</a:t>
            </a:r>
          </a:p>
        </p:txBody>
      </p:sp>
      <p:sp>
        <p:nvSpPr>
          <p:cNvPr id="4" name="Заголовок 3">
            <a:extLst>
              <a:ext uri="{FF2B5EF4-FFF2-40B4-BE49-F238E27FC236}">
                <a16:creationId xmlns:a16="http://schemas.microsoft.com/office/drawing/2014/main" id="{A33890C3-86DF-42F3-AFCB-08258D2BC7EA}"/>
              </a:ext>
            </a:extLst>
          </p:cNvPr>
          <p:cNvSpPr>
            <a:spLocks noGrp="1"/>
          </p:cNvSpPr>
          <p:nvPr>
            <p:ph type="title"/>
          </p:nvPr>
        </p:nvSpPr>
        <p:spPr/>
        <p:txBody>
          <a:bodyPr>
            <a:normAutofit/>
          </a:bodyPr>
          <a:lstStyle/>
          <a:p>
            <a:pPr algn="ctr"/>
            <a:r>
              <a:rPr lang="ru-RU" sz="2800" dirty="0">
                <a:effectLst/>
                <a:latin typeface="Times New Roman" panose="02020603050405020304" pitchFamily="18" charset="0"/>
                <a:cs typeface="Times New Roman" panose="02020603050405020304" pitchFamily="18" charset="0"/>
              </a:rPr>
              <a:t>Федеральный закон от 06.04.2011 N 63-ФЗ (ред. от 24.02.2021) "Об электронной подписи».</a:t>
            </a:r>
          </a:p>
        </p:txBody>
      </p:sp>
      <p:sp>
        <p:nvSpPr>
          <p:cNvPr id="5" name="Нижний колонтитул 4"/>
          <p:cNvSpPr>
            <a:spLocks noGrp="1"/>
          </p:cNvSpPr>
          <p:nvPr>
            <p:ph type="ftr" sz="quarter" idx="11"/>
          </p:nvPr>
        </p:nvSpPr>
        <p:spPr/>
        <p:txBody>
          <a:bodyPr/>
          <a:lstStyle/>
          <a:p>
            <a:r>
              <a:rPr lang="ru-RU" smtClean="0"/>
              <a:t>Абакан, 06.05.2023</a:t>
            </a:r>
            <a:endParaRPr lang="ru-RU"/>
          </a:p>
        </p:txBody>
      </p:sp>
      <p:sp>
        <p:nvSpPr>
          <p:cNvPr id="3" name="Номер слайда 2"/>
          <p:cNvSpPr>
            <a:spLocks noGrp="1"/>
          </p:cNvSpPr>
          <p:nvPr>
            <p:ph type="sldNum" sz="quarter" idx="12"/>
          </p:nvPr>
        </p:nvSpPr>
        <p:spPr/>
        <p:txBody>
          <a:bodyPr/>
          <a:lstStyle/>
          <a:p>
            <a:fld id="{117B7F7D-79EA-4AFD-8F93-1B2C33CB4F9F}" type="slidenum">
              <a:rPr lang="ru-RU" smtClean="0"/>
              <a:t>82</a:t>
            </a:fld>
            <a:endParaRPr lang="ru-RU"/>
          </a:p>
        </p:txBody>
      </p:sp>
    </p:spTree>
    <p:extLst>
      <p:ext uri="{BB962C8B-B14F-4D97-AF65-F5344CB8AC3E}">
        <p14:creationId xmlns:p14="http://schemas.microsoft.com/office/powerpoint/2010/main" val="121570213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a:extLst>
              <a:ext uri="{FF2B5EF4-FFF2-40B4-BE49-F238E27FC236}">
                <a16:creationId xmlns:a16="http://schemas.microsoft.com/office/drawing/2014/main" id="{DE4018C2-A91A-4572-94F5-832E547700C6}"/>
              </a:ext>
            </a:extLst>
          </p:cNvPr>
          <p:cNvSpPr>
            <a:spLocks noGrp="1"/>
          </p:cNvSpPr>
          <p:nvPr>
            <p:ph idx="1"/>
          </p:nvPr>
        </p:nvSpPr>
        <p:spPr/>
        <p:txBody>
          <a:bodyPr>
            <a:normAutofit/>
          </a:bodyPr>
          <a:lstStyle/>
          <a:p>
            <a:r>
              <a:rPr lang="ru-RU" dirty="0">
                <a:latin typeface="Times New Roman" panose="02020603050405020304" pitchFamily="18" charset="0"/>
                <a:cs typeface="Times New Roman" panose="02020603050405020304" pitchFamily="18" charset="0"/>
              </a:rPr>
              <a:t>При обращении ДЭ должна быть обеспечена возможность проверки ЭП всеми организациями - участниками обращения документа. </a:t>
            </a:r>
            <a:r>
              <a:rPr lang="ru-RU" b="1" dirty="0">
                <a:latin typeface="Times New Roman" panose="02020603050405020304" pitchFamily="18" charset="0"/>
                <a:cs typeface="Times New Roman" panose="02020603050405020304" pitchFamily="18" charset="0"/>
              </a:rPr>
              <a:t>Подлинность и целостность ДЭ подтверждают соответствующими программно-техническими средствами, обеспечивающими </a:t>
            </a:r>
            <a:r>
              <a:rPr lang="ru-RU" b="1" dirty="0" smtClean="0">
                <a:latin typeface="Times New Roman" panose="02020603050405020304" pitchFamily="18" charset="0"/>
                <a:cs typeface="Times New Roman" panose="02020603050405020304" pitchFamily="18" charset="0"/>
              </a:rPr>
              <a:t>проверку</a:t>
            </a:r>
            <a:r>
              <a:rPr lang="ru-RU" dirty="0" smtClean="0">
                <a:latin typeface="Times New Roman" panose="02020603050405020304" pitchFamily="18" charset="0"/>
                <a:cs typeface="Times New Roman" panose="02020603050405020304" pitchFamily="18" charset="0"/>
              </a:rPr>
              <a:t>.</a:t>
            </a:r>
          </a:p>
          <a:p>
            <a:r>
              <a:rPr lang="ru-RU" dirty="0" smtClean="0">
                <a:latin typeface="Times New Roman" panose="02020603050405020304" pitchFamily="18" charset="0"/>
                <a:cs typeface="Times New Roman" panose="02020603050405020304" pitchFamily="18" charset="0"/>
              </a:rPr>
              <a:t>Допускается </a:t>
            </a:r>
            <a:r>
              <a:rPr lang="ru-RU" dirty="0">
                <a:latin typeface="Times New Roman" panose="02020603050405020304" pitchFamily="18" charset="0"/>
                <a:cs typeface="Times New Roman" panose="02020603050405020304" pitchFamily="18" charset="0"/>
              </a:rPr>
              <a:t>заменять применение ЭП выпуском УЛ </a:t>
            </a:r>
            <a:r>
              <a:rPr lang="ru-RU" dirty="0" smtClean="0">
                <a:latin typeface="Times New Roman" panose="02020603050405020304" pitchFamily="18" charset="0"/>
                <a:cs typeface="Times New Roman" panose="02020603050405020304" pitchFamily="18" charset="0"/>
              </a:rPr>
              <a:t>- сопроводительного </a:t>
            </a:r>
            <a:r>
              <a:rPr lang="ru-RU" dirty="0">
                <a:latin typeface="Times New Roman" panose="02020603050405020304" pitchFamily="18" charset="0"/>
                <a:cs typeface="Times New Roman" panose="02020603050405020304" pitchFamily="18" charset="0"/>
              </a:rPr>
              <a:t>бумажного </a:t>
            </a:r>
            <a:r>
              <a:rPr lang="ru-RU" dirty="0" smtClean="0">
                <a:latin typeface="Times New Roman" panose="02020603050405020304" pitchFamily="18" charset="0"/>
                <a:cs typeface="Times New Roman" panose="02020603050405020304" pitchFamily="18" charset="0"/>
              </a:rPr>
              <a:t>документа</a:t>
            </a:r>
          </a:p>
        </p:txBody>
      </p:sp>
      <p:sp>
        <p:nvSpPr>
          <p:cNvPr id="4" name="Заголовок 3">
            <a:extLst>
              <a:ext uri="{FF2B5EF4-FFF2-40B4-BE49-F238E27FC236}">
                <a16:creationId xmlns:a16="http://schemas.microsoft.com/office/drawing/2014/main" id="{A33890C3-86DF-42F3-AFCB-08258D2BC7EA}"/>
              </a:ext>
            </a:extLst>
          </p:cNvPr>
          <p:cNvSpPr>
            <a:spLocks noGrp="1"/>
          </p:cNvSpPr>
          <p:nvPr>
            <p:ph type="title"/>
          </p:nvPr>
        </p:nvSpPr>
        <p:spPr/>
        <p:txBody>
          <a:bodyPr>
            <a:noAutofit/>
          </a:bodyPr>
          <a:lstStyle/>
          <a:p>
            <a:pPr algn="ctr"/>
            <a:r>
              <a:rPr lang="ru-RU" sz="2400" dirty="0">
                <a:effectLst/>
                <a:latin typeface="Times New Roman" panose="02020603050405020304" pitchFamily="18" charset="0"/>
                <a:cs typeface="Times New Roman" panose="02020603050405020304" pitchFamily="18" charset="0"/>
              </a:rPr>
              <a:t>ГОСТ 2.051 2013 Единая система</a:t>
            </a:r>
            <a:br>
              <a:rPr lang="ru-RU" sz="2400" dirty="0">
                <a:effectLst/>
                <a:latin typeface="Times New Roman" panose="02020603050405020304" pitchFamily="18" charset="0"/>
                <a:cs typeface="Times New Roman" panose="02020603050405020304" pitchFamily="18" charset="0"/>
              </a:rPr>
            </a:br>
            <a:r>
              <a:rPr lang="ru-RU" sz="2400" dirty="0">
                <a:effectLst/>
                <a:latin typeface="Times New Roman" panose="02020603050405020304" pitchFamily="18" charset="0"/>
                <a:cs typeface="Times New Roman" panose="02020603050405020304" pitchFamily="18" charset="0"/>
              </a:rPr>
              <a:t>конструкторской документации (ЕСКД</a:t>
            </a:r>
            <a:r>
              <a:rPr lang="ru-RU" sz="2400" dirty="0" smtClean="0">
                <a:effectLst/>
                <a:latin typeface="Times New Roman" panose="02020603050405020304" pitchFamily="18" charset="0"/>
                <a:cs typeface="Times New Roman" panose="02020603050405020304" pitchFamily="18" charset="0"/>
              </a:rPr>
              <a:t>). Электронные </a:t>
            </a:r>
            <a:r>
              <a:rPr lang="ru-RU" sz="2400" dirty="0">
                <a:effectLst/>
                <a:latin typeface="Times New Roman" panose="02020603050405020304" pitchFamily="18" charset="0"/>
                <a:cs typeface="Times New Roman" panose="02020603050405020304" pitchFamily="18" charset="0"/>
              </a:rPr>
              <a:t>документы. </a:t>
            </a:r>
            <a:r>
              <a:rPr lang="ru-RU" sz="2400" dirty="0" smtClean="0">
                <a:effectLst/>
                <a:latin typeface="Times New Roman" panose="02020603050405020304" pitchFamily="18" charset="0"/>
                <a:cs typeface="Times New Roman" panose="02020603050405020304" pitchFamily="18" charset="0"/>
              </a:rPr>
              <a:t>Общие положения</a:t>
            </a:r>
            <a:endParaRPr lang="ru-RU" sz="2400" dirty="0">
              <a:effectLst/>
              <a:latin typeface="Times New Roman" panose="02020603050405020304" pitchFamily="18" charset="0"/>
              <a:cs typeface="Times New Roman" panose="02020603050405020304" pitchFamily="18" charset="0"/>
            </a:endParaRPr>
          </a:p>
        </p:txBody>
      </p:sp>
      <p:sp>
        <p:nvSpPr>
          <p:cNvPr id="5" name="Нижний колонтитул 4"/>
          <p:cNvSpPr>
            <a:spLocks noGrp="1"/>
          </p:cNvSpPr>
          <p:nvPr>
            <p:ph type="ftr" sz="quarter" idx="11"/>
          </p:nvPr>
        </p:nvSpPr>
        <p:spPr/>
        <p:txBody>
          <a:bodyPr/>
          <a:lstStyle/>
          <a:p>
            <a:r>
              <a:rPr lang="ru-RU" smtClean="0"/>
              <a:t>Абакан, 06.05.2023</a:t>
            </a:r>
            <a:endParaRPr lang="ru-RU"/>
          </a:p>
        </p:txBody>
      </p:sp>
      <p:sp>
        <p:nvSpPr>
          <p:cNvPr id="3" name="Номер слайда 2"/>
          <p:cNvSpPr>
            <a:spLocks noGrp="1"/>
          </p:cNvSpPr>
          <p:nvPr>
            <p:ph type="sldNum" sz="quarter" idx="12"/>
          </p:nvPr>
        </p:nvSpPr>
        <p:spPr/>
        <p:txBody>
          <a:bodyPr/>
          <a:lstStyle/>
          <a:p>
            <a:fld id="{117B7F7D-79EA-4AFD-8F93-1B2C33CB4F9F}" type="slidenum">
              <a:rPr lang="ru-RU" smtClean="0"/>
              <a:t>83</a:t>
            </a:fld>
            <a:endParaRPr lang="ru-RU"/>
          </a:p>
        </p:txBody>
      </p:sp>
    </p:spTree>
    <p:extLst>
      <p:ext uri="{BB962C8B-B14F-4D97-AF65-F5344CB8AC3E}">
        <p14:creationId xmlns:p14="http://schemas.microsoft.com/office/powerpoint/2010/main" val="264194029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a:extLst>
              <a:ext uri="{FF2B5EF4-FFF2-40B4-BE49-F238E27FC236}">
                <a16:creationId xmlns:a16="http://schemas.microsoft.com/office/drawing/2014/main" id="{DE4018C2-A91A-4572-94F5-832E547700C6}"/>
              </a:ext>
            </a:extLst>
          </p:cNvPr>
          <p:cNvSpPr>
            <a:spLocks noGrp="1"/>
          </p:cNvSpPr>
          <p:nvPr>
            <p:ph idx="1"/>
          </p:nvPr>
        </p:nvSpPr>
        <p:spPr/>
        <p:txBody>
          <a:bodyPr>
            <a:normAutofit/>
          </a:bodyPr>
          <a:lstStyle/>
          <a:p>
            <a:r>
              <a:rPr lang="ru-RU" dirty="0">
                <a:latin typeface="Times New Roman" panose="02020603050405020304" pitchFamily="18" charset="0"/>
                <a:cs typeface="Times New Roman" panose="02020603050405020304" pitchFamily="18" charset="0"/>
              </a:rPr>
              <a:t>Правила обмена документами в электронном виде при организации информационного взаимодействия (утв. постановлением Правительства РФ от 25 декабря 2014 г. N 1494)</a:t>
            </a:r>
          </a:p>
        </p:txBody>
      </p:sp>
      <p:sp>
        <p:nvSpPr>
          <p:cNvPr id="3" name="Номер слайда 2">
            <a:extLst>
              <a:ext uri="{FF2B5EF4-FFF2-40B4-BE49-F238E27FC236}">
                <a16:creationId xmlns:a16="http://schemas.microsoft.com/office/drawing/2014/main" id="{CE98DB1D-7F38-4AB5-B986-FC980EA82A82}"/>
              </a:ext>
            </a:extLst>
          </p:cNvPr>
          <p:cNvSpPr>
            <a:spLocks noGrp="1"/>
          </p:cNvSpPr>
          <p:nvPr>
            <p:ph type="sldNum" sz="quarter" idx="12"/>
          </p:nvPr>
        </p:nvSpPr>
        <p:spPr/>
        <p:txBody>
          <a:bodyPr/>
          <a:lstStyle/>
          <a:p>
            <a:fld id="{117B7F7D-79EA-4AFD-8F93-1B2C33CB4F9F}" type="slidenum">
              <a:rPr lang="ru-RU" smtClean="0"/>
              <a:t>84</a:t>
            </a:fld>
            <a:endParaRPr lang="ru-RU"/>
          </a:p>
        </p:txBody>
      </p:sp>
      <p:sp>
        <p:nvSpPr>
          <p:cNvPr id="4" name="Заголовок 3">
            <a:extLst>
              <a:ext uri="{FF2B5EF4-FFF2-40B4-BE49-F238E27FC236}">
                <a16:creationId xmlns:a16="http://schemas.microsoft.com/office/drawing/2014/main" id="{A33890C3-86DF-42F3-AFCB-08258D2BC7EA}"/>
              </a:ext>
            </a:extLst>
          </p:cNvPr>
          <p:cNvSpPr>
            <a:spLocks noGrp="1"/>
          </p:cNvSpPr>
          <p:nvPr>
            <p:ph type="title"/>
          </p:nvPr>
        </p:nvSpPr>
        <p:spPr/>
        <p:txBody>
          <a:bodyPr/>
          <a:lstStyle/>
          <a:p>
            <a:pPr algn="ctr"/>
            <a:r>
              <a:rPr lang="ru-RU" b="0" dirty="0">
                <a:effectLst/>
                <a:latin typeface="Times New Roman" panose="02020603050405020304" pitchFamily="18" charset="0"/>
                <a:cs typeface="Times New Roman" panose="02020603050405020304" pitchFamily="18" charset="0"/>
              </a:rPr>
              <a:t>2014 год</a:t>
            </a:r>
          </a:p>
        </p:txBody>
      </p:sp>
      <p:sp>
        <p:nvSpPr>
          <p:cNvPr id="5" name="Нижний колонтитул 4"/>
          <p:cNvSpPr>
            <a:spLocks noGrp="1"/>
          </p:cNvSpPr>
          <p:nvPr>
            <p:ph type="ftr" sz="quarter" idx="11"/>
          </p:nvPr>
        </p:nvSpPr>
        <p:spPr/>
        <p:txBody>
          <a:bodyPr/>
          <a:lstStyle/>
          <a:p>
            <a:r>
              <a:rPr lang="ru-RU" smtClean="0"/>
              <a:t>Абакан, 06.05.2023</a:t>
            </a:r>
            <a:endParaRPr lang="ru-RU"/>
          </a:p>
        </p:txBody>
      </p:sp>
    </p:spTree>
    <p:extLst>
      <p:ext uri="{BB962C8B-B14F-4D97-AF65-F5344CB8AC3E}">
        <p14:creationId xmlns:p14="http://schemas.microsoft.com/office/powerpoint/2010/main" val="322699277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a:extLst>
              <a:ext uri="{FF2B5EF4-FFF2-40B4-BE49-F238E27FC236}">
                <a16:creationId xmlns:a16="http://schemas.microsoft.com/office/drawing/2014/main" id="{DE4018C2-A91A-4572-94F5-832E547700C6}"/>
              </a:ext>
            </a:extLst>
          </p:cNvPr>
          <p:cNvSpPr>
            <a:spLocks noGrp="1"/>
          </p:cNvSpPr>
          <p:nvPr>
            <p:ph idx="1"/>
          </p:nvPr>
        </p:nvSpPr>
        <p:spPr/>
        <p:txBody>
          <a:bodyPr>
            <a:normAutofit/>
          </a:bodyPr>
          <a:lstStyle/>
          <a:p>
            <a:pPr marL="109728" indent="0">
              <a:buNone/>
            </a:pPr>
            <a:r>
              <a:rPr lang="ru-RU" dirty="0">
                <a:latin typeface="Times New Roman" panose="02020603050405020304" pitchFamily="18" charset="0"/>
                <a:cs typeface="Times New Roman" panose="02020603050405020304" pitchFamily="18" charset="0"/>
              </a:rPr>
              <a:t>2. В настоящих Правилах под документом в электронном виде понимается электронный документ, состав реквизитов которого определяется в соответствии с Правилами делопроизводства в федеральных органах исполнительной власти, утвержденными постановлением Правительства Российской Федерации от 15 июня 2009 г. N 477 "Об утверждении Правил делопроизводства в федеральных органах исполнительной власти".</a:t>
            </a:r>
          </a:p>
        </p:txBody>
      </p:sp>
      <p:sp>
        <p:nvSpPr>
          <p:cNvPr id="3" name="Номер слайда 2">
            <a:extLst>
              <a:ext uri="{FF2B5EF4-FFF2-40B4-BE49-F238E27FC236}">
                <a16:creationId xmlns:a16="http://schemas.microsoft.com/office/drawing/2014/main" id="{CE98DB1D-7F38-4AB5-B986-FC980EA82A82}"/>
              </a:ext>
            </a:extLst>
          </p:cNvPr>
          <p:cNvSpPr>
            <a:spLocks noGrp="1"/>
          </p:cNvSpPr>
          <p:nvPr>
            <p:ph type="sldNum" sz="quarter" idx="12"/>
          </p:nvPr>
        </p:nvSpPr>
        <p:spPr/>
        <p:txBody>
          <a:bodyPr/>
          <a:lstStyle/>
          <a:p>
            <a:fld id="{117B7F7D-79EA-4AFD-8F93-1B2C33CB4F9F}" type="slidenum">
              <a:rPr lang="ru-RU" smtClean="0"/>
              <a:t>85</a:t>
            </a:fld>
            <a:endParaRPr lang="ru-RU"/>
          </a:p>
        </p:txBody>
      </p:sp>
      <p:sp>
        <p:nvSpPr>
          <p:cNvPr id="4" name="Заголовок 3">
            <a:extLst>
              <a:ext uri="{FF2B5EF4-FFF2-40B4-BE49-F238E27FC236}">
                <a16:creationId xmlns:a16="http://schemas.microsoft.com/office/drawing/2014/main" id="{A33890C3-86DF-42F3-AFCB-08258D2BC7EA}"/>
              </a:ext>
            </a:extLst>
          </p:cNvPr>
          <p:cNvSpPr>
            <a:spLocks noGrp="1"/>
          </p:cNvSpPr>
          <p:nvPr>
            <p:ph type="title"/>
          </p:nvPr>
        </p:nvSpPr>
        <p:spPr/>
        <p:txBody>
          <a:bodyPr>
            <a:normAutofit/>
          </a:bodyPr>
          <a:lstStyle/>
          <a:p>
            <a:pPr algn="ctr"/>
            <a:r>
              <a:rPr lang="ru-RU" sz="2400" dirty="0">
                <a:effectLst/>
                <a:latin typeface="Times New Roman" panose="02020603050405020304" pitchFamily="18" charset="0"/>
                <a:cs typeface="Times New Roman" panose="02020603050405020304" pitchFamily="18" charset="0"/>
              </a:rPr>
              <a:t>Правила обмена документами в электронном виде при организации информационного взаимодействия </a:t>
            </a:r>
          </a:p>
        </p:txBody>
      </p:sp>
      <p:sp>
        <p:nvSpPr>
          <p:cNvPr id="5" name="Нижний колонтитул 4"/>
          <p:cNvSpPr>
            <a:spLocks noGrp="1"/>
          </p:cNvSpPr>
          <p:nvPr>
            <p:ph type="ftr" sz="quarter" idx="11"/>
          </p:nvPr>
        </p:nvSpPr>
        <p:spPr/>
        <p:txBody>
          <a:bodyPr/>
          <a:lstStyle/>
          <a:p>
            <a:r>
              <a:rPr lang="ru-RU" smtClean="0"/>
              <a:t>Абакан, 06.05.2023</a:t>
            </a:r>
            <a:endParaRPr lang="ru-RU"/>
          </a:p>
        </p:txBody>
      </p:sp>
    </p:spTree>
    <p:extLst>
      <p:ext uri="{BB962C8B-B14F-4D97-AF65-F5344CB8AC3E}">
        <p14:creationId xmlns:p14="http://schemas.microsoft.com/office/powerpoint/2010/main" val="409000988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a:extLst>
              <a:ext uri="{FF2B5EF4-FFF2-40B4-BE49-F238E27FC236}">
                <a16:creationId xmlns:a16="http://schemas.microsoft.com/office/drawing/2014/main" id="{DE4018C2-A91A-4572-94F5-832E547700C6}"/>
              </a:ext>
            </a:extLst>
          </p:cNvPr>
          <p:cNvSpPr>
            <a:spLocks noGrp="1"/>
          </p:cNvSpPr>
          <p:nvPr>
            <p:ph idx="1"/>
          </p:nvPr>
        </p:nvSpPr>
        <p:spPr/>
        <p:txBody>
          <a:bodyPr>
            <a:normAutofit fontScale="62500" lnSpcReduction="20000"/>
          </a:bodyPr>
          <a:lstStyle/>
          <a:p>
            <a:pPr marL="109728" indent="0">
              <a:buNone/>
            </a:pPr>
            <a:endParaRPr lang="ru-RU" dirty="0"/>
          </a:p>
          <a:p>
            <a:pPr marL="109728" indent="0">
              <a:buNone/>
            </a:pPr>
            <a:r>
              <a:rPr lang="ru-RU" sz="2900" dirty="0">
                <a:latin typeface="Times New Roman" panose="02020603050405020304" pitchFamily="18" charset="0"/>
                <a:cs typeface="Times New Roman" panose="02020603050405020304" pitchFamily="18" charset="0"/>
              </a:rPr>
              <a:t>4. Обмен документами в электронном виде между участниками информационного взаимодействия осуществляется посредством транспортной шины, в качестве которой может выступать создаваемая для этой цели специализированная защищенная информационно-коммуникационная инфраструктура.</a:t>
            </a:r>
          </a:p>
          <a:p>
            <a:pPr marL="109728" indent="0">
              <a:buNone/>
            </a:pPr>
            <a:r>
              <a:rPr lang="ru-RU" sz="2900" dirty="0">
                <a:latin typeface="Times New Roman" panose="02020603050405020304" pitchFamily="18" charset="0"/>
                <a:cs typeface="Times New Roman" panose="02020603050405020304" pitchFamily="18" charset="0"/>
              </a:rPr>
              <a:t>Единицами передачи информации через транспортную шину являются транспортный контейнер документа в электронном виде или технологическое электронное сообщение.</a:t>
            </a:r>
          </a:p>
          <a:p>
            <a:pPr marL="109728" indent="0">
              <a:buNone/>
            </a:pPr>
            <a:r>
              <a:rPr lang="ru-RU" sz="2900" dirty="0">
                <a:latin typeface="Times New Roman" panose="02020603050405020304" pitchFamily="18" charset="0"/>
                <a:cs typeface="Times New Roman" panose="02020603050405020304" pitchFamily="18" charset="0"/>
              </a:rPr>
              <a:t>5. Транспортный контейнер содержит следующие основные компоненты:</a:t>
            </a:r>
          </a:p>
          <a:p>
            <a:pPr marL="109728" indent="0">
              <a:buNone/>
            </a:pPr>
            <a:r>
              <a:rPr lang="ru-RU" sz="2900" dirty="0">
                <a:latin typeface="Times New Roman" panose="02020603050405020304" pitchFamily="18" charset="0"/>
                <a:cs typeface="Times New Roman" panose="02020603050405020304" pitchFamily="18" charset="0"/>
              </a:rPr>
              <a:t>а) файл описания транспортного контейнера</a:t>
            </a:r>
          </a:p>
          <a:p>
            <a:pPr marL="109728" indent="0">
              <a:buNone/>
            </a:pPr>
            <a:r>
              <a:rPr lang="ru-RU" sz="2900" dirty="0">
                <a:latin typeface="Times New Roman" panose="02020603050405020304" pitchFamily="18" charset="0"/>
                <a:cs typeface="Times New Roman" panose="02020603050405020304" pitchFamily="18" charset="0"/>
              </a:rPr>
              <a:t>б) файл документа в электронном виде, подписанного усиленной квалифицированной электронной подписью;</a:t>
            </a:r>
          </a:p>
          <a:p>
            <a:pPr marL="109728" indent="0">
              <a:buNone/>
            </a:pPr>
            <a:r>
              <a:rPr lang="ru-RU" sz="2900" dirty="0">
                <a:latin typeface="Times New Roman" panose="02020603050405020304" pitchFamily="18" charset="0"/>
                <a:cs typeface="Times New Roman" panose="02020603050405020304" pitchFamily="18" charset="0"/>
              </a:rPr>
              <a:t>в) файл (файлы) электронной подписи, входящий в состав транспортного контейнера в случае подписания документа отсоединенной усиленной квалифицированной электронной подписью, формируемой в виде отдельного файла;</a:t>
            </a:r>
          </a:p>
          <a:p>
            <a:pPr marL="109728" indent="0">
              <a:buNone/>
            </a:pPr>
            <a:r>
              <a:rPr lang="ru-RU" sz="2900" dirty="0">
                <a:latin typeface="Times New Roman" panose="02020603050405020304" pitchFamily="18" charset="0"/>
                <a:cs typeface="Times New Roman" panose="02020603050405020304" pitchFamily="18" charset="0"/>
              </a:rPr>
              <a:t>г) файл (файлы) приложений к документу в электронном виде.</a:t>
            </a:r>
          </a:p>
        </p:txBody>
      </p:sp>
      <p:sp>
        <p:nvSpPr>
          <p:cNvPr id="3" name="Номер слайда 2">
            <a:extLst>
              <a:ext uri="{FF2B5EF4-FFF2-40B4-BE49-F238E27FC236}">
                <a16:creationId xmlns:a16="http://schemas.microsoft.com/office/drawing/2014/main" id="{CE98DB1D-7F38-4AB5-B986-FC980EA82A82}"/>
              </a:ext>
            </a:extLst>
          </p:cNvPr>
          <p:cNvSpPr>
            <a:spLocks noGrp="1"/>
          </p:cNvSpPr>
          <p:nvPr>
            <p:ph type="sldNum" sz="quarter" idx="12"/>
          </p:nvPr>
        </p:nvSpPr>
        <p:spPr/>
        <p:txBody>
          <a:bodyPr/>
          <a:lstStyle/>
          <a:p>
            <a:fld id="{117B7F7D-79EA-4AFD-8F93-1B2C33CB4F9F}" type="slidenum">
              <a:rPr lang="ru-RU" smtClean="0"/>
              <a:t>86</a:t>
            </a:fld>
            <a:endParaRPr lang="ru-RU"/>
          </a:p>
        </p:txBody>
      </p:sp>
      <p:sp>
        <p:nvSpPr>
          <p:cNvPr id="4" name="Заголовок 3">
            <a:extLst>
              <a:ext uri="{FF2B5EF4-FFF2-40B4-BE49-F238E27FC236}">
                <a16:creationId xmlns:a16="http://schemas.microsoft.com/office/drawing/2014/main" id="{A33890C3-86DF-42F3-AFCB-08258D2BC7EA}"/>
              </a:ext>
            </a:extLst>
          </p:cNvPr>
          <p:cNvSpPr>
            <a:spLocks noGrp="1"/>
          </p:cNvSpPr>
          <p:nvPr>
            <p:ph type="title"/>
          </p:nvPr>
        </p:nvSpPr>
        <p:spPr/>
        <p:txBody>
          <a:bodyPr>
            <a:normAutofit/>
          </a:bodyPr>
          <a:lstStyle/>
          <a:p>
            <a:pPr algn="ctr"/>
            <a:r>
              <a:rPr lang="ru-RU" sz="2400" dirty="0">
                <a:effectLst/>
                <a:latin typeface="Times New Roman" panose="02020603050405020304" pitchFamily="18" charset="0"/>
                <a:cs typeface="Times New Roman" panose="02020603050405020304" pitchFamily="18" charset="0"/>
              </a:rPr>
              <a:t>Правила обмена документами в электронном виде при организации информационного взаимодействия </a:t>
            </a:r>
          </a:p>
        </p:txBody>
      </p:sp>
      <p:sp>
        <p:nvSpPr>
          <p:cNvPr id="5" name="Нижний колонтитул 4"/>
          <p:cNvSpPr>
            <a:spLocks noGrp="1"/>
          </p:cNvSpPr>
          <p:nvPr>
            <p:ph type="ftr" sz="quarter" idx="11"/>
          </p:nvPr>
        </p:nvSpPr>
        <p:spPr/>
        <p:txBody>
          <a:bodyPr/>
          <a:lstStyle/>
          <a:p>
            <a:r>
              <a:rPr lang="ru-RU" smtClean="0"/>
              <a:t>Абакан, 06.05.2023</a:t>
            </a:r>
            <a:endParaRPr lang="ru-RU"/>
          </a:p>
        </p:txBody>
      </p:sp>
    </p:spTree>
    <p:extLst>
      <p:ext uri="{BB962C8B-B14F-4D97-AF65-F5344CB8AC3E}">
        <p14:creationId xmlns:p14="http://schemas.microsoft.com/office/powerpoint/2010/main" val="352120717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a:extLst>
              <a:ext uri="{FF2B5EF4-FFF2-40B4-BE49-F238E27FC236}">
                <a16:creationId xmlns:a16="http://schemas.microsoft.com/office/drawing/2014/main" id="{DE4018C2-A91A-4572-94F5-832E547700C6}"/>
              </a:ext>
            </a:extLst>
          </p:cNvPr>
          <p:cNvSpPr>
            <a:spLocks noGrp="1"/>
          </p:cNvSpPr>
          <p:nvPr>
            <p:ph idx="1"/>
          </p:nvPr>
        </p:nvSpPr>
        <p:spPr/>
        <p:txBody>
          <a:bodyPr>
            <a:normAutofit/>
          </a:bodyPr>
          <a:lstStyle/>
          <a:p>
            <a:r>
              <a:rPr lang="ru-RU" dirty="0">
                <a:latin typeface="Times New Roman" panose="02020603050405020304" pitchFamily="18" charset="0"/>
                <a:cs typeface="Times New Roman" panose="02020603050405020304" pitchFamily="18" charset="0"/>
              </a:rPr>
              <a:t>Правила организации хранения, комплектования, учёта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 утв. Приказом Министерства культуры РФ от 31 марта 2015 г. № 526 </a:t>
            </a:r>
          </a:p>
        </p:txBody>
      </p:sp>
      <p:sp>
        <p:nvSpPr>
          <p:cNvPr id="3" name="Номер слайда 2">
            <a:extLst>
              <a:ext uri="{FF2B5EF4-FFF2-40B4-BE49-F238E27FC236}">
                <a16:creationId xmlns:a16="http://schemas.microsoft.com/office/drawing/2014/main" id="{CE98DB1D-7F38-4AB5-B986-FC980EA82A82}"/>
              </a:ext>
            </a:extLst>
          </p:cNvPr>
          <p:cNvSpPr>
            <a:spLocks noGrp="1"/>
          </p:cNvSpPr>
          <p:nvPr>
            <p:ph type="sldNum" sz="quarter" idx="12"/>
          </p:nvPr>
        </p:nvSpPr>
        <p:spPr/>
        <p:txBody>
          <a:bodyPr/>
          <a:lstStyle/>
          <a:p>
            <a:fld id="{117B7F7D-79EA-4AFD-8F93-1B2C33CB4F9F}" type="slidenum">
              <a:rPr lang="ru-RU" smtClean="0"/>
              <a:t>87</a:t>
            </a:fld>
            <a:endParaRPr lang="ru-RU"/>
          </a:p>
        </p:txBody>
      </p:sp>
      <p:sp>
        <p:nvSpPr>
          <p:cNvPr id="4" name="Заголовок 3">
            <a:extLst>
              <a:ext uri="{FF2B5EF4-FFF2-40B4-BE49-F238E27FC236}">
                <a16:creationId xmlns:a16="http://schemas.microsoft.com/office/drawing/2014/main" id="{A33890C3-86DF-42F3-AFCB-08258D2BC7EA}"/>
              </a:ext>
            </a:extLst>
          </p:cNvPr>
          <p:cNvSpPr>
            <a:spLocks noGrp="1"/>
          </p:cNvSpPr>
          <p:nvPr>
            <p:ph type="title"/>
          </p:nvPr>
        </p:nvSpPr>
        <p:spPr/>
        <p:txBody>
          <a:bodyPr/>
          <a:lstStyle/>
          <a:p>
            <a:pPr algn="ctr"/>
            <a:r>
              <a:rPr lang="ru-RU" b="0" dirty="0">
                <a:effectLst/>
                <a:latin typeface="Times New Roman" panose="02020603050405020304" pitchFamily="18" charset="0"/>
                <a:cs typeface="Times New Roman" panose="02020603050405020304" pitchFamily="18" charset="0"/>
              </a:rPr>
              <a:t>2015 год</a:t>
            </a:r>
          </a:p>
        </p:txBody>
      </p:sp>
      <p:sp>
        <p:nvSpPr>
          <p:cNvPr id="5" name="Нижний колонтитул 4"/>
          <p:cNvSpPr>
            <a:spLocks noGrp="1"/>
          </p:cNvSpPr>
          <p:nvPr>
            <p:ph type="ftr" sz="quarter" idx="11"/>
          </p:nvPr>
        </p:nvSpPr>
        <p:spPr/>
        <p:txBody>
          <a:bodyPr/>
          <a:lstStyle/>
          <a:p>
            <a:r>
              <a:rPr lang="ru-RU" smtClean="0"/>
              <a:t>Абакан, 06.05.2023</a:t>
            </a:r>
            <a:endParaRPr lang="ru-RU"/>
          </a:p>
        </p:txBody>
      </p:sp>
    </p:spTree>
    <p:extLst>
      <p:ext uri="{BB962C8B-B14F-4D97-AF65-F5344CB8AC3E}">
        <p14:creationId xmlns:p14="http://schemas.microsoft.com/office/powerpoint/2010/main" val="141252951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a:extLst>
              <a:ext uri="{FF2B5EF4-FFF2-40B4-BE49-F238E27FC236}">
                <a16:creationId xmlns:a16="http://schemas.microsoft.com/office/drawing/2014/main" id="{DE4018C2-A91A-4572-94F5-832E547700C6}"/>
              </a:ext>
            </a:extLst>
          </p:cNvPr>
          <p:cNvSpPr>
            <a:spLocks noGrp="1"/>
          </p:cNvSpPr>
          <p:nvPr>
            <p:ph idx="1"/>
          </p:nvPr>
        </p:nvSpPr>
        <p:spPr/>
        <p:txBody>
          <a:bodyPr>
            <a:normAutofit fontScale="77500" lnSpcReduction="20000"/>
          </a:bodyPr>
          <a:lstStyle/>
          <a:p>
            <a:pPr marL="109728" indent="0">
              <a:buNone/>
            </a:pPr>
            <a:r>
              <a:rPr lang="ru-RU" dirty="0">
                <a:latin typeface="Times New Roman" panose="02020603050405020304" pitchFamily="18" charset="0"/>
                <a:cs typeface="Times New Roman" panose="02020603050405020304" pitchFamily="18" charset="0"/>
              </a:rPr>
              <a:t>2.30. Обязательными условиями хранения электронных документов являются:</a:t>
            </a:r>
          </a:p>
          <a:p>
            <a:r>
              <a:rPr lang="ru-RU" dirty="0">
                <a:latin typeface="Times New Roman" panose="02020603050405020304" pitchFamily="18" charset="0"/>
                <a:cs typeface="Times New Roman" panose="02020603050405020304" pitchFamily="18" charset="0"/>
              </a:rPr>
              <a:t>наличие в архиве организации не менее двух экземпляров каждой единицы хранения электронных документов (основной и рабочий экземпляры должны находиться на разных физических устройствах);</a:t>
            </a:r>
          </a:p>
          <a:p>
            <a:r>
              <a:rPr lang="ru-RU" dirty="0">
                <a:latin typeface="Times New Roman" panose="02020603050405020304" pitchFamily="18" charset="0"/>
                <a:cs typeface="Times New Roman" panose="02020603050405020304" pitchFamily="18" charset="0"/>
              </a:rPr>
              <a:t>наличие технических и программных средств, предназначенных для воспроизведения, копирования, перезаписи электронных документов, контроля физического и технического состояния;</a:t>
            </a:r>
          </a:p>
          <a:p>
            <a:r>
              <a:rPr lang="ru-RU" dirty="0">
                <a:latin typeface="Times New Roman" panose="02020603050405020304" pitchFamily="18" charset="0"/>
                <a:cs typeface="Times New Roman" panose="02020603050405020304" pitchFamily="18" charset="0"/>
              </a:rPr>
              <a:t>обеспечение режима хранения электронных документов, исключающего утрату, несанкционированную рассылку, уничтожение или искажение информации.</a:t>
            </a:r>
          </a:p>
          <a:p>
            <a:pPr marL="109728" indent="0">
              <a:buNone/>
            </a:pPr>
            <a:r>
              <a:rPr lang="ru-RU" dirty="0">
                <a:latin typeface="Times New Roman" panose="02020603050405020304" pitchFamily="18" charset="0"/>
                <a:cs typeface="Times New Roman" panose="02020603050405020304" pitchFamily="18" charset="0"/>
              </a:rPr>
              <a:t>2.31. Передача текстовых электронных документов для хранения в архив организации, являющейся источником комплектования государственного и муниципального архива, осуществляется в формате PDF/A.</a:t>
            </a:r>
          </a:p>
          <a:p>
            <a:pPr marL="109728" indent="0">
              <a:buNone/>
            </a:pPr>
            <a:endParaRPr lang="ru-RU" dirty="0"/>
          </a:p>
        </p:txBody>
      </p:sp>
      <p:sp>
        <p:nvSpPr>
          <p:cNvPr id="3" name="Номер слайда 2">
            <a:extLst>
              <a:ext uri="{FF2B5EF4-FFF2-40B4-BE49-F238E27FC236}">
                <a16:creationId xmlns:a16="http://schemas.microsoft.com/office/drawing/2014/main" id="{CE98DB1D-7F38-4AB5-B986-FC980EA82A82}"/>
              </a:ext>
            </a:extLst>
          </p:cNvPr>
          <p:cNvSpPr>
            <a:spLocks noGrp="1"/>
          </p:cNvSpPr>
          <p:nvPr>
            <p:ph type="sldNum" sz="quarter" idx="12"/>
          </p:nvPr>
        </p:nvSpPr>
        <p:spPr/>
        <p:txBody>
          <a:bodyPr/>
          <a:lstStyle/>
          <a:p>
            <a:fld id="{117B7F7D-79EA-4AFD-8F93-1B2C33CB4F9F}" type="slidenum">
              <a:rPr lang="ru-RU" smtClean="0"/>
              <a:t>88</a:t>
            </a:fld>
            <a:endParaRPr lang="ru-RU"/>
          </a:p>
        </p:txBody>
      </p:sp>
      <p:sp>
        <p:nvSpPr>
          <p:cNvPr id="4" name="Заголовок 3">
            <a:extLst>
              <a:ext uri="{FF2B5EF4-FFF2-40B4-BE49-F238E27FC236}">
                <a16:creationId xmlns:a16="http://schemas.microsoft.com/office/drawing/2014/main" id="{A33890C3-86DF-42F3-AFCB-08258D2BC7EA}"/>
              </a:ext>
            </a:extLst>
          </p:cNvPr>
          <p:cNvSpPr>
            <a:spLocks noGrp="1"/>
          </p:cNvSpPr>
          <p:nvPr>
            <p:ph type="title"/>
          </p:nvPr>
        </p:nvSpPr>
        <p:spPr/>
        <p:txBody>
          <a:bodyPr/>
          <a:lstStyle/>
          <a:p>
            <a:pPr algn="ctr"/>
            <a:r>
              <a:rPr lang="ru-RU" b="0" dirty="0">
                <a:effectLst/>
                <a:latin typeface="Times New Roman" panose="02020603050405020304" pitchFamily="18" charset="0"/>
                <a:cs typeface="Times New Roman" panose="02020603050405020304" pitchFamily="18" charset="0"/>
              </a:rPr>
              <a:t>2015 год</a:t>
            </a:r>
          </a:p>
        </p:txBody>
      </p:sp>
      <p:sp>
        <p:nvSpPr>
          <p:cNvPr id="5" name="Нижний колонтитул 4"/>
          <p:cNvSpPr>
            <a:spLocks noGrp="1"/>
          </p:cNvSpPr>
          <p:nvPr>
            <p:ph type="ftr" sz="quarter" idx="11"/>
          </p:nvPr>
        </p:nvSpPr>
        <p:spPr/>
        <p:txBody>
          <a:bodyPr/>
          <a:lstStyle/>
          <a:p>
            <a:r>
              <a:rPr lang="ru-RU" smtClean="0"/>
              <a:t>Абакан, 06.05.2023</a:t>
            </a:r>
            <a:endParaRPr lang="ru-RU"/>
          </a:p>
        </p:txBody>
      </p:sp>
    </p:spTree>
    <p:extLst>
      <p:ext uri="{BB962C8B-B14F-4D97-AF65-F5344CB8AC3E}">
        <p14:creationId xmlns:p14="http://schemas.microsoft.com/office/powerpoint/2010/main" val="85047299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a:extLst>
              <a:ext uri="{FF2B5EF4-FFF2-40B4-BE49-F238E27FC236}">
                <a16:creationId xmlns:a16="http://schemas.microsoft.com/office/drawing/2014/main" id="{DE4018C2-A91A-4572-94F5-832E547700C6}"/>
              </a:ext>
            </a:extLst>
          </p:cNvPr>
          <p:cNvSpPr>
            <a:spLocks noGrp="1"/>
          </p:cNvSpPr>
          <p:nvPr>
            <p:ph idx="1"/>
          </p:nvPr>
        </p:nvSpPr>
        <p:spPr/>
        <p:txBody>
          <a:bodyPr>
            <a:normAutofit fontScale="70000" lnSpcReduction="20000"/>
          </a:bodyPr>
          <a:lstStyle/>
          <a:p>
            <a:pPr marL="109728" indent="0">
              <a:buNone/>
            </a:pPr>
            <a:r>
              <a:rPr lang="ru-RU" dirty="0">
                <a:latin typeface="Times New Roman" panose="02020603050405020304" pitchFamily="18" charset="0"/>
                <a:cs typeface="Times New Roman" panose="02020603050405020304" pitchFamily="18" charset="0"/>
              </a:rPr>
              <a:t>2.32. В целях обеспечения хранения, учета и использования электронных документов, находящихся на хранении в архиве организации, должно производиться синхронное изменение программно-аппаратной среды в организации и в архиве организации, а также своевременная перезапись электронных архивных документов на новые носители и в новые форматы.</a:t>
            </a:r>
          </a:p>
          <a:p>
            <a:r>
              <a:rPr lang="ru-RU" dirty="0" smtClean="0">
                <a:latin typeface="Times New Roman" panose="02020603050405020304" pitchFamily="18" charset="0"/>
                <a:cs typeface="Times New Roman" panose="02020603050405020304" pitchFamily="18" charset="0"/>
              </a:rPr>
              <a:t>В </a:t>
            </a:r>
            <a:r>
              <a:rPr lang="ru-RU" dirty="0">
                <a:latin typeface="Times New Roman" panose="02020603050405020304" pitchFamily="18" charset="0"/>
                <a:cs typeface="Times New Roman" panose="02020603050405020304" pitchFamily="18" charset="0"/>
              </a:rPr>
              <a:t>случае если при осуществлении технического контроля установлены изменения физического состояния носителей электронных документов, архив организации по решению руководителя организации должен проводить работу по перезаписи электронных документов на новые носители.</a:t>
            </a:r>
          </a:p>
          <a:p>
            <a:r>
              <a:rPr lang="ru-RU" dirty="0">
                <a:latin typeface="Times New Roman" panose="02020603050405020304" pitchFamily="18" charset="0"/>
                <a:cs typeface="Times New Roman" panose="02020603050405020304" pitchFamily="18" charset="0"/>
              </a:rPr>
              <a:t>При изменении форматов в результате преобразования программно-аппаратной среды, ухудшения воспроизводимости электронных документов архив организации по решению руководителя организации должен проводить работу по перезаписи электронных документов в новые форматы.</a:t>
            </a:r>
          </a:p>
          <a:p>
            <a:r>
              <a:rPr lang="ru-RU" dirty="0">
                <a:latin typeface="Times New Roman" panose="02020603050405020304" pitchFamily="18" charset="0"/>
                <a:cs typeface="Times New Roman" panose="02020603050405020304" pitchFamily="18" charset="0"/>
              </a:rPr>
              <a:t>При осуществлении перезаписи должна быть обеспечена аутентичность, полнота, достоверность, целостность и неизменность информации, содержащейся в электронных документах.</a:t>
            </a:r>
          </a:p>
        </p:txBody>
      </p:sp>
      <p:sp>
        <p:nvSpPr>
          <p:cNvPr id="3" name="Номер слайда 2">
            <a:extLst>
              <a:ext uri="{FF2B5EF4-FFF2-40B4-BE49-F238E27FC236}">
                <a16:creationId xmlns:a16="http://schemas.microsoft.com/office/drawing/2014/main" id="{CE98DB1D-7F38-4AB5-B986-FC980EA82A82}"/>
              </a:ext>
            </a:extLst>
          </p:cNvPr>
          <p:cNvSpPr>
            <a:spLocks noGrp="1"/>
          </p:cNvSpPr>
          <p:nvPr>
            <p:ph type="sldNum" sz="quarter" idx="12"/>
          </p:nvPr>
        </p:nvSpPr>
        <p:spPr/>
        <p:txBody>
          <a:bodyPr/>
          <a:lstStyle/>
          <a:p>
            <a:fld id="{117B7F7D-79EA-4AFD-8F93-1B2C33CB4F9F}" type="slidenum">
              <a:rPr lang="ru-RU" smtClean="0"/>
              <a:t>89</a:t>
            </a:fld>
            <a:endParaRPr lang="ru-RU"/>
          </a:p>
        </p:txBody>
      </p:sp>
      <p:sp>
        <p:nvSpPr>
          <p:cNvPr id="4" name="Заголовок 3">
            <a:extLst>
              <a:ext uri="{FF2B5EF4-FFF2-40B4-BE49-F238E27FC236}">
                <a16:creationId xmlns:a16="http://schemas.microsoft.com/office/drawing/2014/main" id="{A33890C3-86DF-42F3-AFCB-08258D2BC7EA}"/>
              </a:ext>
            </a:extLst>
          </p:cNvPr>
          <p:cNvSpPr>
            <a:spLocks noGrp="1"/>
          </p:cNvSpPr>
          <p:nvPr>
            <p:ph type="title"/>
          </p:nvPr>
        </p:nvSpPr>
        <p:spPr/>
        <p:txBody>
          <a:bodyPr/>
          <a:lstStyle/>
          <a:p>
            <a:pPr algn="ctr"/>
            <a:r>
              <a:rPr lang="ru-RU" b="0" dirty="0">
                <a:effectLst/>
                <a:latin typeface="Times New Roman" panose="02020603050405020304" pitchFamily="18" charset="0"/>
                <a:cs typeface="Times New Roman" panose="02020603050405020304" pitchFamily="18" charset="0"/>
              </a:rPr>
              <a:t>2015 год</a:t>
            </a:r>
          </a:p>
        </p:txBody>
      </p:sp>
      <p:sp>
        <p:nvSpPr>
          <p:cNvPr id="5" name="Нижний колонтитул 4"/>
          <p:cNvSpPr>
            <a:spLocks noGrp="1"/>
          </p:cNvSpPr>
          <p:nvPr>
            <p:ph type="ftr" sz="quarter" idx="11"/>
          </p:nvPr>
        </p:nvSpPr>
        <p:spPr/>
        <p:txBody>
          <a:bodyPr/>
          <a:lstStyle/>
          <a:p>
            <a:r>
              <a:rPr lang="ru-RU" smtClean="0"/>
              <a:t>Абакан, 06.05.2023</a:t>
            </a:r>
            <a:endParaRPr lang="ru-RU"/>
          </a:p>
        </p:txBody>
      </p:sp>
    </p:spTree>
    <p:extLst>
      <p:ext uri="{BB962C8B-B14F-4D97-AF65-F5344CB8AC3E}">
        <p14:creationId xmlns:p14="http://schemas.microsoft.com/office/powerpoint/2010/main" val="5883852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481328"/>
            <a:ext cx="8229600" cy="4900000"/>
          </a:xfrm>
        </p:spPr>
        <p:txBody>
          <a:bodyPr>
            <a:noAutofit/>
          </a:bodyPr>
          <a:lstStyle/>
          <a:p>
            <a:r>
              <a:rPr lang="ru-RU" sz="2000" dirty="0">
                <a:latin typeface="Times New Roman" panose="02020603050405020304" pitchFamily="18" charset="0"/>
                <a:cs typeface="Times New Roman" panose="02020603050405020304" pitchFamily="18" charset="0"/>
              </a:rPr>
              <a:t>Статья 6. Включение архивных документов в состав Архивного фонда Российской Федерации</a:t>
            </a:r>
          </a:p>
          <a:p>
            <a:r>
              <a:rPr lang="ru-RU" sz="2000" dirty="0" smtClean="0">
                <a:latin typeface="Times New Roman" panose="02020603050405020304" pitchFamily="18" charset="0"/>
                <a:cs typeface="Times New Roman" panose="02020603050405020304" pitchFamily="18" charset="0"/>
              </a:rPr>
              <a:t>1</a:t>
            </a:r>
            <a:r>
              <a:rPr lang="ru-RU" sz="2000" dirty="0">
                <a:latin typeface="Times New Roman" panose="02020603050405020304" pitchFamily="18" charset="0"/>
                <a:cs typeface="Times New Roman" panose="02020603050405020304" pitchFamily="18" charset="0"/>
              </a:rPr>
              <a:t>. Архивные документы включаются в состав Архивного фонда Российской Федерации на основании экспертизы ценности документов</a:t>
            </a:r>
            <a:r>
              <a:rPr lang="ru-RU" sz="2000" dirty="0" smtClean="0">
                <a:latin typeface="Times New Roman" panose="02020603050405020304" pitchFamily="18" charset="0"/>
                <a:cs typeface="Times New Roman" panose="02020603050405020304" pitchFamily="18" charset="0"/>
              </a:rPr>
              <a:t>.</a:t>
            </a:r>
          </a:p>
          <a:p>
            <a:r>
              <a:rPr lang="ru-RU" sz="2000" dirty="0">
                <a:latin typeface="Times New Roman" panose="02020603050405020304" pitchFamily="18" charset="0"/>
                <a:cs typeface="Times New Roman" panose="02020603050405020304" pitchFamily="18" charset="0"/>
              </a:rPr>
              <a:t>5. Экспертиза ценности документов осуществляется уполномоченным органом исполнительной власти субъекта Российской Федерации в сфере архивного дела, государственным, муниципальным архивом совместно с собственником или владельцем </a:t>
            </a:r>
            <a:r>
              <a:rPr lang="ru-RU" sz="2000" dirty="0" smtClean="0">
                <a:latin typeface="Times New Roman" panose="02020603050405020304" pitchFamily="18" charset="0"/>
                <a:cs typeface="Times New Roman" panose="02020603050405020304" pitchFamily="18" charset="0"/>
              </a:rPr>
              <a:t>архивных </a:t>
            </a:r>
            <a:r>
              <a:rPr lang="ru-RU" sz="2000" dirty="0">
                <a:latin typeface="Times New Roman" panose="02020603050405020304" pitchFamily="18" charset="0"/>
                <a:cs typeface="Times New Roman" panose="02020603050405020304" pitchFamily="18" charset="0"/>
              </a:rPr>
              <a:t>документов</a:t>
            </a:r>
            <a:r>
              <a:rPr lang="ru-RU" sz="2000" dirty="0" smtClean="0">
                <a:latin typeface="Times New Roman" panose="02020603050405020304" pitchFamily="18" charset="0"/>
                <a:cs typeface="Times New Roman" panose="02020603050405020304" pitchFamily="18" charset="0"/>
              </a:rPr>
              <a:t>.</a:t>
            </a:r>
          </a:p>
          <a:p>
            <a:r>
              <a:rPr lang="ru-RU" sz="2000" dirty="0">
                <a:latin typeface="Times New Roman" panose="02020603050405020304" pitchFamily="18" charset="0"/>
                <a:cs typeface="Times New Roman" panose="02020603050405020304" pitchFamily="18" charset="0"/>
              </a:rPr>
              <a:t>6. Экспертизе ценности документов подлежат все документы на носителях любого вида, находящиеся в федеральной собственности, собственности субъекта Российской Федерации или муниципальной собственности. До проведения в установленном порядке экспертизы ценности документов уничтожение документов запрещается.</a:t>
            </a:r>
          </a:p>
        </p:txBody>
      </p:sp>
      <p:sp>
        <p:nvSpPr>
          <p:cNvPr id="3" name="Нижний колонтитул 2"/>
          <p:cNvSpPr>
            <a:spLocks noGrp="1"/>
          </p:cNvSpPr>
          <p:nvPr>
            <p:ph type="ftr" sz="quarter" idx="11"/>
          </p:nvPr>
        </p:nvSpPr>
        <p:spPr/>
        <p:txBody>
          <a:bodyPr/>
          <a:lstStyle/>
          <a:p>
            <a:r>
              <a:rPr lang="ru-RU" smtClean="0"/>
              <a:t>Абакан, 06.05.2023</a:t>
            </a:r>
            <a:endParaRPr lang="ru-RU"/>
          </a:p>
        </p:txBody>
      </p:sp>
      <p:sp>
        <p:nvSpPr>
          <p:cNvPr id="4" name="Заголовок 3"/>
          <p:cNvSpPr>
            <a:spLocks noGrp="1"/>
          </p:cNvSpPr>
          <p:nvPr>
            <p:ph type="title"/>
          </p:nvPr>
        </p:nvSpPr>
        <p:spPr/>
        <p:txBody>
          <a:bodyPr>
            <a:normAutofit fontScale="90000"/>
          </a:bodyPr>
          <a:lstStyle/>
          <a:p>
            <a:pPr algn="ctr"/>
            <a:r>
              <a:rPr lang="ru-RU" sz="3100" b="0" dirty="0">
                <a:effectLst/>
                <a:latin typeface="Times New Roman" panose="02020603050405020304" pitchFamily="18" charset="0"/>
                <a:cs typeface="Times New Roman" panose="02020603050405020304" pitchFamily="18" charset="0"/>
              </a:rPr>
              <a:t>Федеральный закон "Об архивном деле в Российской Федерации" от 22.10.2004 N 125-ФЗ</a:t>
            </a:r>
            <a:r>
              <a:rPr lang="ru-RU" b="0" dirty="0">
                <a:effectLst/>
                <a:latin typeface="Times New Roman" panose="02020603050405020304" pitchFamily="18" charset="0"/>
                <a:cs typeface="Times New Roman" panose="02020603050405020304" pitchFamily="18" charset="0"/>
              </a:rPr>
              <a:t/>
            </a:r>
            <a:br>
              <a:rPr lang="ru-RU" b="0" dirty="0">
                <a:effectLst/>
                <a:latin typeface="Times New Roman" panose="02020603050405020304" pitchFamily="18" charset="0"/>
                <a:cs typeface="Times New Roman" panose="02020603050405020304" pitchFamily="18" charset="0"/>
              </a:rPr>
            </a:br>
            <a:endParaRPr lang="ru-RU" b="0" dirty="0">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117B7F7D-79EA-4AFD-8F93-1B2C33CB4F9F}" type="slidenum">
              <a:rPr lang="ru-RU" smtClean="0"/>
              <a:t>9</a:t>
            </a:fld>
            <a:endParaRPr lang="ru-RU"/>
          </a:p>
        </p:txBody>
      </p:sp>
    </p:spTree>
    <p:extLst>
      <p:ext uri="{BB962C8B-B14F-4D97-AF65-F5344CB8AC3E}">
        <p14:creationId xmlns:p14="http://schemas.microsoft.com/office/powerpoint/2010/main" val="351493703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a:extLst>
              <a:ext uri="{FF2B5EF4-FFF2-40B4-BE49-F238E27FC236}">
                <a16:creationId xmlns:a16="http://schemas.microsoft.com/office/drawing/2014/main" id="{DE4018C2-A91A-4572-94F5-832E547700C6}"/>
              </a:ext>
            </a:extLst>
          </p:cNvPr>
          <p:cNvSpPr>
            <a:spLocks noGrp="1"/>
          </p:cNvSpPr>
          <p:nvPr>
            <p:ph idx="1"/>
          </p:nvPr>
        </p:nvSpPr>
        <p:spPr/>
        <p:txBody>
          <a:bodyPr>
            <a:normAutofit/>
          </a:bodyPr>
          <a:lstStyle/>
          <a:p>
            <a:r>
              <a:rPr lang="ru-RU" dirty="0">
                <a:latin typeface="Times New Roman" panose="02020603050405020304" pitchFamily="18" charset="0"/>
                <a:cs typeface="Times New Roman" panose="02020603050405020304" pitchFamily="18" charset="0"/>
              </a:rPr>
              <a:t>Правила делопроизводства в государственных органах, органах местного самоуправления, утв. приказом Федерального архивного агентства от 22 мая 2019 г. № 71.</a:t>
            </a:r>
          </a:p>
          <a:p>
            <a:endParaRPr lang="ru-RU" dirty="0"/>
          </a:p>
        </p:txBody>
      </p:sp>
      <p:sp>
        <p:nvSpPr>
          <p:cNvPr id="3" name="Номер слайда 2">
            <a:extLst>
              <a:ext uri="{FF2B5EF4-FFF2-40B4-BE49-F238E27FC236}">
                <a16:creationId xmlns:a16="http://schemas.microsoft.com/office/drawing/2014/main" id="{CE98DB1D-7F38-4AB5-B986-FC980EA82A82}"/>
              </a:ext>
            </a:extLst>
          </p:cNvPr>
          <p:cNvSpPr>
            <a:spLocks noGrp="1"/>
          </p:cNvSpPr>
          <p:nvPr>
            <p:ph type="sldNum" sz="quarter" idx="12"/>
          </p:nvPr>
        </p:nvSpPr>
        <p:spPr/>
        <p:txBody>
          <a:bodyPr/>
          <a:lstStyle/>
          <a:p>
            <a:fld id="{117B7F7D-79EA-4AFD-8F93-1B2C33CB4F9F}" type="slidenum">
              <a:rPr lang="ru-RU" smtClean="0"/>
              <a:t>90</a:t>
            </a:fld>
            <a:endParaRPr lang="ru-RU"/>
          </a:p>
        </p:txBody>
      </p:sp>
      <p:sp>
        <p:nvSpPr>
          <p:cNvPr id="4" name="Заголовок 3">
            <a:extLst>
              <a:ext uri="{FF2B5EF4-FFF2-40B4-BE49-F238E27FC236}">
                <a16:creationId xmlns:a16="http://schemas.microsoft.com/office/drawing/2014/main" id="{A33890C3-86DF-42F3-AFCB-08258D2BC7EA}"/>
              </a:ext>
            </a:extLst>
          </p:cNvPr>
          <p:cNvSpPr>
            <a:spLocks noGrp="1"/>
          </p:cNvSpPr>
          <p:nvPr>
            <p:ph type="title"/>
          </p:nvPr>
        </p:nvSpPr>
        <p:spPr/>
        <p:txBody>
          <a:bodyPr/>
          <a:lstStyle/>
          <a:p>
            <a:pPr algn="ctr"/>
            <a:r>
              <a:rPr lang="ru-RU" b="0" dirty="0">
                <a:effectLst/>
                <a:latin typeface="Times New Roman" panose="02020603050405020304" pitchFamily="18" charset="0"/>
                <a:cs typeface="Times New Roman" panose="02020603050405020304" pitchFamily="18" charset="0"/>
              </a:rPr>
              <a:t>2019 год</a:t>
            </a:r>
          </a:p>
        </p:txBody>
      </p:sp>
      <p:sp>
        <p:nvSpPr>
          <p:cNvPr id="5" name="Нижний колонтитул 4"/>
          <p:cNvSpPr>
            <a:spLocks noGrp="1"/>
          </p:cNvSpPr>
          <p:nvPr>
            <p:ph type="ftr" sz="quarter" idx="11"/>
          </p:nvPr>
        </p:nvSpPr>
        <p:spPr/>
        <p:txBody>
          <a:bodyPr/>
          <a:lstStyle/>
          <a:p>
            <a:r>
              <a:rPr lang="ru-RU" smtClean="0"/>
              <a:t>Абакан, 06.05.2023</a:t>
            </a:r>
            <a:endParaRPr lang="ru-RU"/>
          </a:p>
        </p:txBody>
      </p:sp>
    </p:spTree>
    <p:extLst>
      <p:ext uri="{BB962C8B-B14F-4D97-AF65-F5344CB8AC3E}">
        <p14:creationId xmlns:p14="http://schemas.microsoft.com/office/powerpoint/2010/main" val="279846526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a:extLst>
              <a:ext uri="{FF2B5EF4-FFF2-40B4-BE49-F238E27FC236}">
                <a16:creationId xmlns:a16="http://schemas.microsoft.com/office/drawing/2014/main" id="{DE4018C2-A91A-4572-94F5-832E547700C6}"/>
              </a:ext>
            </a:extLst>
          </p:cNvPr>
          <p:cNvSpPr>
            <a:spLocks noGrp="1"/>
          </p:cNvSpPr>
          <p:nvPr>
            <p:ph idx="1"/>
          </p:nvPr>
        </p:nvSpPr>
        <p:spPr>
          <a:xfrm>
            <a:off x="467544" y="1196752"/>
            <a:ext cx="8229600" cy="5112568"/>
          </a:xfrm>
        </p:spPr>
        <p:txBody>
          <a:bodyPr>
            <a:noAutofit/>
          </a:bodyPr>
          <a:lstStyle/>
          <a:p>
            <a:r>
              <a:rPr lang="en-US" sz="1800" dirty="0">
                <a:latin typeface="Times New Roman" panose="02020603050405020304" pitchFamily="18" charset="0"/>
                <a:cs typeface="Times New Roman" panose="02020603050405020304" pitchFamily="18" charset="0"/>
              </a:rPr>
              <a:t>7</a:t>
            </a:r>
            <a:r>
              <a:rPr lang="ru-RU" sz="1800" dirty="0">
                <a:latin typeface="Times New Roman" panose="02020603050405020304" pitchFamily="18" charset="0"/>
                <a:cs typeface="Times New Roman" panose="02020603050405020304" pitchFamily="18" charset="0"/>
              </a:rPr>
              <a:t>.13. При подготовке электронных документов, отобранных к передаче в архив государственного органа, органа местного самоуправления выполняются следующие основные процедуры работы с документами:</a:t>
            </a:r>
          </a:p>
          <a:p>
            <a:r>
              <a:rPr lang="ru-RU" sz="1800" dirty="0">
                <a:latin typeface="Times New Roman" panose="02020603050405020304" pitchFamily="18" charset="0"/>
                <a:cs typeface="Times New Roman" panose="02020603050405020304" pitchFamily="18" charset="0"/>
              </a:rPr>
              <a:t>формирование в информационной системе государственного органа, органа местного самоуправления электронных дел, являющихся совокупностью контейнеров электронных документов или контейнером электронного документа;</a:t>
            </a:r>
          </a:p>
          <a:p>
            <a:r>
              <a:rPr lang="ru-RU" sz="1800" dirty="0">
                <a:latin typeface="Times New Roman" panose="02020603050405020304" pitchFamily="18" charset="0"/>
                <a:cs typeface="Times New Roman" panose="02020603050405020304" pitchFamily="18" charset="0"/>
              </a:rPr>
              <a:t>миграция электронных документов на физически обособленные материальные носители, если документы передаются в архив государственного органа, органа местного самоуправления не по информационно-коммуникационным каналам;</a:t>
            </a:r>
          </a:p>
          <a:p>
            <a:r>
              <a:rPr lang="ru-RU" sz="1800" dirty="0" smtClean="0">
                <a:latin typeface="Times New Roman" panose="02020603050405020304" pitchFamily="18" charset="0"/>
                <a:cs typeface="Times New Roman" panose="02020603050405020304" pitchFamily="18" charset="0"/>
              </a:rPr>
              <a:t>формирование </a:t>
            </a:r>
            <a:r>
              <a:rPr lang="ru-RU" sz="1800" dirty="0">
                <a:latin typeface="Times New Roman" panose="02020603050405020304" pitchFamily="18" charset="0"/>
                <a:cs typeface="Times New Roman" panose="02020603050405020304" pitchFamily="18" charset="0"/>
              </a:rPr>
              <a:t>транспортного контейнера, содержащего электронные дела, включенные в опись электронных дел, документов структурного подразделения (опись дел постоянного хранения, временных (свыше 10 лет) сроков хранения, дел по личному составу).</a:t>
            </a:r>
          </a:p>
        </p:txBody>
      </p:sp>
      <p:sp>
        <p:nvSpPr>
          <p:cNvPr id="3" name="Номер слайда 2">
            <a:extLst>
              <a:ext uri="{FF2B5EF4-FFF2-40B4-BE49-F238E27FC236}">
                <a16:creationId xmlns:a16="http://schemas.microsoft.com/office/drawing/2014/main" id="{CE98DB1D-7F38-4AB5-B986-FC980EA82A82}"/>
              </a:ext>
            </a:extLst>
          </p:cNvPr>
          <p:cNvSpPr>
            <a:spLocks noGrp="1"/>
          </p:cNvSpPr>
          <p:nvPr>
            <p:ph type="sldNum" sz="quarter" idx="12"/>
          </p:nvPr>
        </p:nvSpPr>
        <p:spPr/>
        <p:txBody>
          <a:bodyPr/>
          <a:lstStyle/>
          <a:p>
            <a:fld id="{117B7F7D-79EA-4AFD-8F93-1B2C33CB4F9F}" type="slidenum">
              <a:rPr lang="ru-RU" smtClean="0"/>
              <a:t>91</a:t>
            </a:fld>
            <a:endParaRPr lang="ru-RU"/>
          </a:p>
        </p:txBody>
      </p:sp>
      <p:sp>
        <p:nvSpPr>
          <p:cNvPr id="4" name="Заголовок 3">
            <a:extLst>
              <a:ext uri="{FF2B5EF4-FFF2-40B4-BE49-F238E27FC236}">
                <a16:creationId xmlns:a16="http://schemas.microsoft.com/office/drawing/2014/main" id="{A33890C3-86DF-42F3-AFCB-08258D2BC7EA}"/>
              </a:ext>
            </a:extLst>
          </p:cNvPr>
          <p:cNvSpPr>
            <a:spLocks noGrp="1"/>
          </p:cNvSpPr>
          <p:nvPr>
            <p:ph type="title"/>
          </p:nvPr>
        </p:nvSpPr>
        <p:spPr/>
        <p:txBody>
          <a:bodyPr/>
          <a:lstStyle/>
          <a:p>
            <a:pPr algn="ctr"/>
            <a:r>
              <a:rPr lang="ru-RU" b="0" dirty="0">
                <a:effectLst/>
                <a:latin typeface="Times New Roman" panose="02020603050405020304" pitchFamily="18" charset="0"/>
                <a:cs typeface="Times New Roman" panose="02020603050405020304" pitchFamily="18" charset="0"/>
              </a:rPr>
              <a:t>Правила делопроизводства</a:t>
            </a:r>
          </a:p>
        </p:txBody>
      </p:sp>
      <p:sp>
        <p:nvSpPr>
          <p:cNvPr id="5" name="Нижний колонтитул 4"/>
          <p:cNvSpPr>
            <a:spLocks noGrp="1"/>
          </p:cNvSpPr>
          <p:nvPr>
            <p:ph type="ftr" sz="quarter" idx="11"/>
          </p:nvPr>
        </p:nvSpPr>
        <p:spPr/>
        <p:txBody>
          <a:bodyPr/>
          <a:lstStyle/>
          <a:p>
            <a:r>
              <a:rPr lang="ru-RU" smtClean="0"/>
              <a:t>Абакан, 06.05.2023</a:t>
            </a:r>
            <a:endParaRPr lang="ru-RU"/>
          </a:p>
        </p:txBody>
      </p:sp>
    </p:spTree>
    <p:extLst>
      <p:ext uri="{BB962C8B-B14F-4D97-AF65-F5344CB8AC3E}">
        <p14:creationId xmlns:p14="http://schemas.microsoft.com/office/powerpoint/2010/main" val="53397195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a:extLst>
              <a:ext uri="{FF2B5EF4-FFF2-40B4-BE49-F238E27FC236}">
                <a16:creationId xmlns:a16="http://schemas.microsoft.com/office/drawing/2014/main" id="{DE4018C2-A91A-4572-94F5-832E547700C6}"/>
              </a:ext>
            </a:extLst>
          </p:cNvPr>
          <p:cNvSpPr>
            <a:spLocks noGrp="1"/>
          </p:cNvSpPr>
          <p:nvPr>
            <p:ph idx="1"/>
          </p:nvPr>
        </p:nvSpPr>
        <p:spPr/>
        <p:txBody>
          <a:bodyPr>
            <a:normAutofit/>
          </a:bodyPr>
          <a:lstStyle/>
          <a:p>
            <a:r>
              <a:rPr lang="ru-RU" dirty="0">
                <a:latin typeface="Times New Roman" panose="02020603050405020304" pitchFamily="18" charset="0"/>
                <a:cs typeface="Times New Roman" panose="02020603050405020304" pitchFamily="18" charset="0"/>
              </a:rPr>
              <a:t>Приказ от 15 июня 2020 г. № 69 «Об утверждении Типовых функциональных требований к системам электронного документооборота и системам хранения электронных документов в архивах государственных органов».</a:t>
            </a:r>
          </a:p>
          <a:p>
            <a:endParaRPr lang="ru-RU" dirty="0"/>
          </a:p>
        </p:txBody>
      </p:sp>
      <p:sp>
        <p:nvSpPr>
          <p:cNvPr id="3" name="Номер слайда 2">
            <a:extLst>
              <a:ext uri="{FF2B5EF4-FFF2-40B4-BE49-F238E27FC236}">
                <a16:creationId xmlns:a16="http://schemas.microsoft.com/office/drawing/2014/main" id="{CE98DB1D-7F38-4AB5-B986-FC980EA82A82}"/>
              </a:ext>
            </a:extLst>
          </p:cNvPr>
          <p:cNvSpPr>
            <a:spLocks noGrp="1"/>
          </p:cNvSpPr>
          <p:nvPr>
            <p:ph type="sldNum" sz="quarter" idx="12"/>
          </p:nvPr>
        </p:nvSpPr>
        <p:spPr/>
        <p:txBody>
          <a:bodyPr/>
          <a:lstStyle/>
          <a:p>
            <a:fld id="{117B7F7D-79EA-4AFD-8F93-1B2C33CB4F9F}" type="slidenum">
              <a:rPr lang="ru-RU" smtClean="0"/>
              <a:t>92</a:t>
            </a:fld>
            <a:endParaRPr lang="ru-RU"/>
          </a:p>
        </p:txBody>
      </p:sp>
      <p:sp>
        <p:nvSpPr>
          <p:cNvPr id="4" name="Заголовок 3">
            <a:extLst>
              <a:ext uri="{FF2B5EF4-FFF2-40B4-BE49-F238E27FC236}">
                <a16:creationId xmlns:a16="http://schemas.microsoft.com/office/drawing/2014/main" id="{A33890C3-86DF-42F3-AFCB-08258D2BC7EA}"/>
              </a:ext>
            </a:extLst>
          </p:cNvPr>
          <p:cNvSpPr>
            <a:spLocks noGrp="1"/>
          </p:cNvSpPr>
          <p:nvPr>
            <p:ph type="title"/>
          </p:nvPr>
        </p:nvSpPr>
        <p:spPr/>
        <p:txBody>
          <a:bodyPr/>
          <a:lstStyle/>
          <a:p>
            <a:pPr algn="ctr"/>
            <a:r>
              <a:rPr lang="ru-RU" b="0" dirty="0">
                <a:effectLst/>
                <a:latin typeface="Times New Roman" panose="02020603050405020304" pitchFamily="18" charset="0"/>
                <a:cs typeface="Times New Roman" panose="02020603050405020304" pitchFamily="18" charset="0"/>
              </a:rPr>
              <a:t>2020 год</a:t>
            </a:r>
          </a:p>
        </p:txBody>
      </p:sp>
      <p:sp>
        <p:nvSpPr>
          <p:cNvPr id="5" name="Нижний колонтитул 4"/>
          <p:cNvSpPr>
            <a:spLocks noGrp="1"/>
          </p:cNvSpPr>
          <p:nvPr>
            <p:ph type="ftr" sz="quarter" idx="11"/>
          </p:nvPr>
        </p:nvSpPr>
        <p:spPr/>
        <p:txBody>
          <a:bodyPr/>
          <a:lstStyle/>
          <a:p>
            <a:r>
              <a:rPr lang="ru-RU" smtClean="0"/>
              <a:t>Абакан, 06.05.2023</a:t>
            </a:r>
            <a:endParaRPr lang="ru-RU"/>
          </a:p>
        </p:txBody>
      </p:sp>
    </p:spTree>
    <p:extLst>
      <p:ext uri="{BB962C8B-B14F-4D97-AF65-F5344CB8AC3E}">
        <p14:creationId xmlns:p14="http://schemas.microsoft.com/office/powerpoint/2010/main" val="165095678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a:extLst>
              <a:ext uri="{FF2B5EF4-FFF2-40B4-BE49-F238E27FC236}">
                <a16:creationId xmlns:a16="http://schemas.microsoft.com/office/drawing/2014/main" id="{DE4018C2-A91A-4572-94F5-832E547700C6}"/>
              </a:ext>
            </a:extLst>
          </p:cNvPr>
          <p:cNvSpPr>
            <a:spLocks noGrp="1"/>
          </p:cNvSpPr>
          <p:nvPr>
            <p:ph idx="1"/>
          </p:nvPr>
        </p:nvSpPr>
        <p:spPr/>
        <p:txBody>
          <a:bodyPr>
            <a:normAutofit lnSpcReduction="10000"/>
          </a:bodyPr>
          <a:lstStyle/>
          <a:p>
            <a:r>
              <a:rPr lang="ru-RU" dirty="0">
                <a:latin typeface="Times New Roman" panose="02020603050405020304" pitchFamily="18" charset="0"/>
                <a:cs typeface="Times New Roman" panose="02020603050405020304" pitchFamily="18" charset="0"/>
              </a:rPr>
              <a:t>1.4. СЭД должна обеспечивать работу с входящими, исходящими и внутренними документами государственного органа.</a:t>
            </a:r>
          </a:p>
          <a:p>
            <a:r>
              <a:rPr lang="ru-RU" dirty="0">
                <a:latin typeface="Times New Roman" panose="02020603050405020304" pitchFamily="18" charset="0"/>
                <a:cs typeface="Times New Roman" panose="02020603050405020304" pitchFamily="18" charset="0"/>
              </a:rPr>
              <a:t>1.5. СХЭД в архиве государственного органа должна обеспечивать прием электронных архивных документов, переданных из СЭД, их учет, управление их хранением, а также доступ к ним до выделения к уничтожению или передачи на постоянное хранение в государственный архив, источником комплектования которого является государственный орган</a:t>
            </a:r>
          </a:p>
        </p:txBody>
      </p:sp>
      <p:sp>
        <p:nvSpPr>
          <p:cNvPr id="3" name="Номер слайда 2">
            <a:extLst>
              <a:ext uri="{FF2B5EF4-FFF2-40B4-BE49-F238E27FC236}">
                <a16:creationId xmlns:a16="http://schemas.microsoft.com/office/drawing/2014/main" id="{CE98DB1D-7F38-4AB5-B986-FC980EA82A82}"/>
              </a:ext>
            </a:extLst>
          </p:cNvPr>
          <p:cNvSpPr>
            <a:spLocks noGrp="1"/>
          </p:cNvSpPr>
          <p:nvPr>
            <p:ph type="sldNum" sz="quarter" idx="12"/>
          </p:nvPr>
        </p:nvSpPr>
        <p:spPr/>
        <p:txBody>
          <a:bodyPr/>
          <a:lstStyle/>
          <a:p>
            <a:fld id="{117B7F7D-79EA-4AFD-8F93-1B2C33CB4F9F}" type="slidenum">
              <a:rPr lang="ru-RU" smtClean="0"/>
              <a:t>93</a:t>
            </a:fld>
            <a:endParaRPr lang="ru-RU"/>
          </a:p>
        </p:txBody>
      </p:sp>
      <p:sp>
        <p:nvSpPr>
          <p:cNvPr id="4" name="Заголовок 3">
            <a:extLst>
              <a:ext uri="{FF2B5EF4-FFF2-40B4-BE49-F238E27FC236}">
                <a16:creationId xmlns:a16="http://schemas.microsoft.com/office/drawing/2014/main" id="{A33890C3-86DF-42F3-AFCB-08258D2BC7EA}"/>
              </a:ext>
            </a:extLst>
          </p:cNvPr>
          <p:cNvSpPr>
            <a:spLocks noGrp="1"/>
          </p:cNvSpPr>
          <p:nvPr>
            <p:ph type="title"/>
          </p:nvPr>
        </p:nvSpPr>
        <p:spPr>
          <a:xfrm>
            <a:off x="251520" y="274638"/>
            <a:ext cx="8435280" cy="1143000"/>
          </a:xfrm>
        </p:spPr>
        <p:txBody>
          <a:bodyPr>
            <a:normAutofit/>
          </a:bodyPr>
          <a:lstStyle/>
          <a:p>
            <a:pPr algn="ctr"/>
            <a:r>
              <a:rPr lang="ru-RU" sz="3200" b="0" dirty="0">
                <a:effectLst/>
                <a:latin typeface="Times New Roman" panose="02020603050405020304" pitchFamily="18" charset="0"/>
                <a:cs typeface="Times New Roman" panose="02020603050405020304" pitchFamily="18" charset="0"/>
              </a:rPr>
              <a:t>Типовые функциональные требования</a:t>
            </a:r>
          </a:p>
        </p:txBody>
      </p:sp>
      <p:sp>
        <p:nvSpPr>
          <p:cNvPr id="5" name="Нижний колонтитул 4"/>
          <p:cNvSpPr>
            <a:spLocks noGrp="1"/>
          </p:cNvSpPr>
          <p:nvPr>
            <p:ph type="ftr" sz="quarter" idx="11"/>
          </p:nvPr>
        </p:nvSpPr>
        <p:spPr/>
        <p:txBody>
          <a:bodyPr/>
          <a:lstStyle/>
          <a:p>
            <a:r>
              <a:rPr lang="ru-RU" smtClean="0"/>
              <a:t>Абакан, 06.05.2023</a:t>
            </a:r>
            <a:endParaRPr lang="ru-RU"/>
          </a:p>
        </p:txBody>
      </p:sp>
    </p:spTree>
    <p:extLst>
      <p:ext uri="{BB962C8B-B14F-4D97-AF65-F5344CB8AC3E}">
        <p14:creationId xmlns:p14="http://schemas.microsoft.com/office/powerpoint/2010/main" val="413268567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a:extLst>
              <a:ext uri="{FF2B5EF4-FFF2-40B4-BE49-F238E27FC236}">
                <a16:creationId xmlns:a16="http://schemas.microsoft.com/office/drawing/2014/main" id="{DE4018C2-A91A-4572-94F5-832E547700C6}"/>
              </a:ext>
            </a:extLst>
          </p:cNvPr>
          <p:cNvSpPr>
            <a:spLocks noGrp="1"/>
          </p:cNvSpPr>
          <p:nvPr>
            <p:ph idx="1"/>
          </p:nvPr>
        </p:nvSpPr>
        <p:spPr/>
        <p:txBody>
          <a:bodyPr>
            <a:normAutofit/>
          </a:bodyPr>
          <a:lstStyle/>
          <a:p>
            <a:r>
              <a:rPr lang="ru-RU" dirty="0">
                <a:latin typeface="Times New Roman" panose="02020603050405020304" pitchFamily="18" charset="0"/>
                <a:cs typeface="Times New Roman" panose="02020603050405020304" pitchFamily="18" charset="0"/>
              </a:rPr>
              <a:t>Порядок создания и проверки метки доверенного времени, утв. приказом Министерства цифрового развития, связи и массовых коммуникаций Российской Федерации от 6 ноября 2020 года N 580</a:t>
            </a:r>
          </a:p>
          <a:p>
            <a:r>
              <a:rPr lang="ru-RU" dirty="0">
                <a:latin typeface="Times New Roman" panose="02020603050405020304" pitchFamily="18" charset="0"/>
                <a:cs typeface="Times New Roman" panose="02020603050405020304" pitchFamily="18" charset="0"/>
              </a:rPr>
              <a:t> 2. Метка доверенного времени создается доверенной третьей стороной, удостоверяющим центром или оператором информационной системы</a:t>
            </a:r>
          </a:p>
        </p:txBody>
      </p:sp>
      <p:sp>
        <p:nvSpPr>
          <p:cNvPr id="3" name="Номер слайда 2">
            <a:extLst>
              <a:ext uri="{FF2B5EF4-FFF2-40B4-BE49-F238E27FC236}">
                <a16:creationId xmlns:a16="http://schemas.microsoft.com/office/drawing/2014/main" id="{CE98DB1D-7F38-4AB5-B986-FC980EA82A82}"/>
              </a:ext>
            </a:extLst>
          </p:cNvPr>
          <p:cNvSpPr>
            <a:spLocks noGrp="1"/>
          </p:cNvSpPr>
          <p:nvPr>
            <p:ph type="sldNum" sz="quarter" idx="12"/>
          </p:nvPr>
        </p:nvSpPr>
        <p:spPr/>
        <p:txBody>
          <a:bodyPr/>
          <a:lstStyle/>
          <a:p>
            <a:fld id="{117B7F7D-79EA-4AFD-8F93-1B2C33CB4F9F}" type="slidenum">
              <a:rPr lang="ru-RU" smtClean="0"/>
              <a:t>94</a:t>
            </a:fld>
            <a:endParaRPr lang="ru-RU"/>
          </a:p>
        </p:txBody>
      </p:sp>
      <p:sp>
        <p:nvSpPr>
          <p:cNvPr id="4" name="Заголовок 3">
            <a:extLst>
              <a:ext uri="{FF2B5EF4-FFF2-40B4-BE49-F238E27FC236}">
                <a16:creationId xmlns:a16="http://schemas.microsoft.com/office/drawing/2014/main" id="{A33890C3-86DF-42F3-AFCB-08258D2BC7EA}"/>
              </a:ext>
            </a:extLst>
          </p:cNvPr>
          <p:cNvSpPr>
            <a:spLocks noGrp="1"/>
          </p:cNvSpPr>
          <p:nvPr>
            <p:ph type="title"/>
          </p:nvPr>
        </p:nvSpPr>
        <p:spPr/>
        <p:txBody>
          <a:bodyPr/>
          <a:lstStyle/>
          <a:p>
            <a:pPr algn="ctr"/>
            <a:r>
              <a:rPr lang="ru-RU" b="0" dirty="0">
                <a:effectLst/>
                <a:latin typeface="Times New Roman" panose="02020603050405020304" pitchFamily="18" charset="0"/>
                <a:cs typeface="Times New Roman" panose="02020603050405020304" pitchFamily="18" charset="0"/>
              </a:rPr>
              <a:t>2020 год</a:t>
            </a:r>
          </a:p>
        </p:txBody>
      </p:sp>
      <p:sp>
        <p:nvSpPr>
          <p:cNvPr id="5" name="Нижний колонтитул 4"/>
          <p:cNvSpPr>
            <a:spLocks noGrp="1"/>
          </p:cNvSpPr>
          <p:nvPr>
            <p:ph type="ftr" sz="quarter" idx="11"/>
          </p:nvPr>
        </p:nvSpPr>
        <p:spPr/>
        <p:txBody>
          <a:bodyPr/>
          <a:lstStyle/>
          <a:p>
            <a:r>
              <a:rPr lang="ru-RU" smtClean="0"/>
              <a:t>Абакан, 06.05.2023</a:t>
            </a:r>
            <a:endParaRPr lang="ru-RU"/>
          </a:p>
        </p:txBody>
      </p:sp>
    </p:spTree>
    <p:extLst>
      <p:ext uri="{BB962C8B-B14F-4D97-AF65-F5344CB8AC3E}">
        <p14:creationId xmlns:p14="http://schemas.microsoft.com/office/powerpoint/2010/main" val="404316526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a:extLst>
              <a:ext uri="{FF2B5EF4-FFF2-40B4-BE49-F238E27FC236}">
                <a16:creationId xmlns:a16="http://schemas.microsoft.com/office/drawing/2014/main" id="{2EC67429-1C4F-4322-AF0C-D6D20F16F3B1}"/>
              </a:ext>
            </a:extLst>
          </p:cNvPr>
          <p:cNvSpPr>
            <a:spLocks noGrp="1"/>
          </p:cNvSpPr>
          <p:nvPr>
            <p:ph idx="1"/>
          </p:nvPr>
        </p:nvSpPr>
        <p:spPr/>
        <p:txBody>
          <a:bodyPr>
            <a:normAutofit/>
          </a:bodyPr>
          <a:lstStyle/>
          <a:p>
            <a:r>
              <a:rPr lang="ru-RU" dirty="0">
                <a:latin typeface="Times New Roman" panose="02020603050405020304" pitchFamily="18" charset="0"/>
                <a:cs typeface="Times New Roman" panose="02020603050405020304" pitchFamily="18" charset="0"/>
              </a:rPr>
              <a:t>Законопроект № 1173189-7 </a:t>
            </a:r>
            <a:r>
              <a:rPr lang="ru-RU" dirty="0" smtClean="0">
                <a:latin typeface="Times New Roman" panose="02020603050405020304" pitchFamily="18" charset="0"/>
                <a:cs typeface="Times New Roman" panose="02020603050405020304" pitchFamily="18" charset="0"/>
              </a:rPr>
              <a:t>«</a:t>
            </a:r>
            <a:r>
              <a:rPr lang="ru-RU" dirty="0" smtClean="0">
                <a:solidFill>
                  <a:schemeClr val="tx2"/>
                </a:solidFill>
                <a:latin typeface="Times New Roman" panose="02020603050405020304" pitchFamily="18" charset="0"/>
                <a:cs typeface="Times New Roman" panose="02020603050405020304" pitchFamily="18" charset="0"/>
              </a:rPr>
              <a:t>О </a:t>
            </a:r>
            <a:r>
              <a:rPr lang="ru-RU" dirty="0">
                <a:solidFill>
                  <a:schemeClr val="tx2"/>
                </a:solidFill>
                <a:latin typeface="Times New Roman" panose="02020603050405020304" pitchFamily="18" charset="0"/>
                <a:cs typeface="Times New Roman" panose="02020603050405020304" pitchFamily="18" charset="0"/>
              </a:rPr>
              <a:t>внесении изменений в Федеральный закон "Об информации, информационных технологиях и о защите информации" и отдельные законодательные акты Российской </a:t>
            </a:r>
            <a:r>
              <a:rPr lang="ru-RU" dirty="0" smtClean="0">
                <a:solidFill>
                  <a:schemeClr val="tx2"/>
                </a:solidFill>
                <a:latin typeface="Times New Roman" panose="02020603050405020304" pitchFamily="18" charset="0"/>
                <a:cs typeface="Times New Roman" panose="02020603050405020304" pitchFamily="18" charset="0"/>
              </a:rPr>
              <a:t>Федерации»</a:t>
            </a:r>
            <a:endParaRPr lang="ru-RU" dirty="0">
              <a:solidFill>
                <a:schemeClr val="tx2"/>
              </a:solidFill>
              <a:latin typeface="Times New Roman" panose="02020603050405020304" pitchFamily="18" charset="0"/>
              <a:cs typeface="Times New Roman" panose="02020603050405020304" pitchFamily="18" charset="0"/>
            </a:endParaRPr>
          </a:p>
          <a:p>
            <a:pPr marL="363538" indent="0">
              <a:buNone/>
            </a:pPr>
            <a:r>
              <a:rPr lang="ru-RU" dirty="0">
                <a:solidFill>
                  <a:schemeClr val="tx2"/>
                </a:solidFill>
                <a:latin typeface="Times New Roman" panose="02020603050405020304" pitchFamily="18" charset="0"/>
                <a:cs typeface="Times New Roman" panose="02020603050405020304" pitchFamily="18" charset="0"/>
              </a:rPr>
              <a:t>(в части использования и хранения электронных документов</a:t>
            </a:r>
            <a:r>
              <a:rPr lang="ru-RU" dirty="0" smtClean="0">
                <a:solidFill>
                  <a:schemeClr val="tx2"/>
                </a:solidFill>
                <a:latin typeface="Times New Roman" panose="02020603050405020304" pitchFamily="18" charset="0"/>
                <a:cs typeface="Times New Roman" panose="02020603050405020304" pitchFamily="18" charset="0"/>
              </a:rPr>
              <a:t>)</a:t>
            </a:r>
            <a:endParaRPr lang="ru-RU" dirty="0">
              <a:solidFill>
                <a:schemeClr val="tx2"/>
              </a:solidFill>
              <a:latin typeface="Times New Roman" panose="02020603050405020304" pitchFamily="18" charset="0"/>
              <a:cs typeface="Times New Roman" panose="02020603050405020304" pitchFamily="18" charset="0"/>
            </a:endParaRPr>
          </a:p>
        </p:txBody>
      </p:sp>
      <p:sp>
        <p:nvSpPr>
          <p:cNvPr id="3" name="Номер слайда 2">
            <a:extLst>
              <a:ext uri="{FF2B5EF4-FFF2-40B4-BE49-F238E27FC236}">
                <a16:creationId xmlns:a16="http://schemas.microsoft.com/office/drawing/2014/main" id="{1DF44218-54D3-4DB6-9CBA-2F326ACE8F83}"/>
              </a:ext>
            </a:extLst>
          </p:cNvPr>
          <p:cNvSpPr>
            <a:spLocks noGrp="1"/>
          </p:cNvSpPr>
          <p:nvPr>
            <p:ph type="sldNum" sz="quarter" idx="12"/>
          </p:nvPr>
        </p:nvSpPr>
        <p:spPr/>
        <p:txBody>
          <a:bodyPr/>
          <a:lstStyle/>
          <a:p>
            <a:fld id="{117B7F7D-79EA-4AFD-8F93-1B2C33CB4F9F}" type="slidenum">
              <a:rPr lang="ru-RU" smtClean="0"/>
              <a:t>95</a:t>
            </a:fld>
            <a:endParaRPr lang="ru-RU"/>
          </a:p>
        </p:txBody>
      </p:sp>
      <p:sp>
        <p:nvSpPr>
          <p:cNvPr id="4" name="Заголовок 3">
            <a:extLst>
              <a:ext uri="{FF2B5EF4-FFF2-40B4-BE49-F238E27FC236}">
                <a16:creationId xmlns:a16="http://schemas.microsoft.com/office/drawing/2014/main" id="{B60A2EB3-7D8F-4D9E-9A94-2F6B39D859DC}"/>
              </a:ext>
            </a:extLst>
          </p:cNvPr>
          <p:cNvSpPr>
            <a:spLocks noGrp="1"/>
          </p:cNvSpPr>
          <p:nvPr>
            <p:ph type="title"/>
          </p:nvPr>
        </p:nvSpPr>
        <p:spPr/>
        <p:txBody>
          <a:bodyPr/>
          <a:lstStyle/>
          <a:p>
            <a:pPr algn="ctr"/>
            <a:r>
              <a:rPr lang="ru-RU" sz="3600" dirty="0">
                <a:solidFill>
                  <a:srgbClr val="003366"/>
                </a:solidFill>
                <a:effectLst/>
                <a:latin typeface="Times New Roman" panose="02020603050405020304" pitchFamily="18" charset="0"/>
                <a:cs typeface="Times New Roman" panose="02020603050405020304" pitchFamily="18" charset="0"/>
              </a:rPr>
              <a:t>Проекты</a:t>
            </a:r>
            <a:endParaRPr lang="ru-RU" dirty="0"/>
          </a:p>
        </p:txBody>
      </p:sp>
      <p:sp>
        <p:nvSpPr>
          <p:cNvPr id="8" name="Нижний колонтитул 7"/>
          <p:cNvSpPr>
            <a:spLocks noGrp="1"/>
          </p:cNvSpPr>
          <p:nvPr>
            <p:ph type="ftr" sz="quarter" idx="11"/>
          </p:nvPr>
        </p:nvSpPr>
        <p:spPr/>
        <p:txBody>
          <a:bodyPr/>
          <a:lstStyle/>
          <a:p>
            <a:r>
              <a:rPr lang="ru-RU" smtClean="0"/>
              <a:t>Абакан, 06.05.2023</a:t>
            </a:r>
            <a:endParaRPr lang="ru-RU"/>
          </a:p>
        </p:txBody>
      </p:sp>
    </p:spTree>
    <p:extLst>
      <p:ext uri="{BB962C8B-B14F-4D97-AF65-F5344CB8AC3E}">
        <p14:creationId xmlns:p14="http://schemas.microsoft.com/office/powerpoint/2010/main" val="273634176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a:extLst>
              <a:ext uri="{FF2B5EF4-FFF2-40B4-BE49-F238E27FC236}">
                <a16:creationId xmlns:a16="http://schemas.microsoft.com/office/drawing/2014/main" id="{2EC67429-1C4F-4322-AF0C-D6D20F16F3B1}"/>
              </a:ext>
            </a:extLst>
          </p:cNvPr>
          <p:cNvSpPr>
            <a:spLocks noGrp="1"/>
          </p:cNvSpPr>
          <p:nvPr>
            <p:ph idx="1"/>
          </p:nvPr>
        </p:nvSpPr>
        <p:spPr/>
        <p:txBody>
          <a:bodyPr>
            <a:normAutofit/>
          </a:bodyPr>
          <a:lstStyle/>
          <a:p>
            <a:pPr marL="109728" indent="0">
              <a:buNone/>
            </a:pPr>
            <a:r>
              <a:rPr lang="ru-RU" dirty="0" smtClean="0">
                <a:latin typeface="Times New Roman" panose="02020603050405020304" pitchFamily="18" charset="0"/>
                <a:cs typeface="Times New Roman" panose="02020603050405020304" pitchFamily="18" charset="0"/>
              </a:rPr>
              <a:t>Внесение изменений в закон № </a:t>
            </a:r>
            <a:r>
              <a:rPr lang="ru-RU" dirty="0">
                <a:latin typeface="Times New Roman" panose="02020603050405020304" pitchFamily="18" charset="0"/>
                <a:cs typeface="Times New Roman" panose="02020603050405020304" pitchFamily="18" charset="0"/>
              </a:rPr>
              <a:t>149-ФЗ </a:t>
            </a:r>
            <a:r>
              <a:rPr lang="ru-RU" dirty="0" smtClean="0">
                <a:latin typeface="Times New Roman" panose="02020603050405020304" pitchFamily="18" charset="0"/>
                <a:cs typeface="Times New Roman" panose="02020603050405020304" pitchFamily="18" charset="0"/>
              </a:rPr>
              <a:t>«Об </a:t>
            </a:r>
            <a:r>
              <a:rPr lang="ru-RU" dirty="0">
                <a:latin typeface="Times New Roman" panose="02020603050405020304" pitchFamily="18" charset="0"/>
                <a:cs typeface="Times New Roman" panose="02020603050405020304" pitchFamily="18" charset="0"/>
              </a:rPr>
              <a:t>информации, информационных технологиях и о защите информации»</a:t>
            </a:r>
          </a:p>
          <a:p>
            <a:r>
              <a:rPr lang="ru-RU" dirty="0">
                <a:latin typeface="Times New Roman" panose="02020603050405020304" pitchFamily="18" charset="0"/>
                <a:cs typeface="Times New Roman" panose="02020603050405020304" pitchFamily="18" charset="0"/>
              </a:rPr>
              <a:t>Статья </a:t>
            </a:r>
            <a:r>
              <a:rPr lang="ru-RU" dirty="0" smtClean="0">
                <a:solidFill>
                  <a:schemeClr val="tx2"/>
                </a:solidFill>
                <a:latin typeface="Times New Roman" panose="02020603050405020304" pitchFamily="18" charset="0"/>
                <a:cs typeface="Times New Roman" panose="02020603050405020304" pitchFamily="18" charset="0"/>
              </a:rPr>
              <a:t>11.2</a:t>
            </a:r>
            <a:r>
              <a:rPr lang="ru-RU" dirty="0">
                <a:solidFill>
                  <a:schemeClr val="tx2"/>
                </a:solidFill>
                <a:latin typeface="Times New Roman" panose="02020603050405020304" pitchFamily="18" charset="0"/>
                <a:cs typeface="Times New Roman" panose="02020603050405020304" pitchFamily="18" charset="0"/>
              </a:rPr>
              <a:t>. Конвертация электронных документов</a:t>
            </a:r>
          </a:p>
          <a:p>
            <a:r>
              <a:rPr lang="ru-RU" dirty="0">
                <a:solidFill>
                  <a:schemeClr val="tx2"/>
                </a:solidFill>
                <a:latin typeface="Times New Roman" panose="02020603050405020304" pitchFamily="18" charset="0"/>
                <a:cs typeface="Times New Roman" panose="02020603050405020304" pitchFamily="18" charset="0"/>
              </a:rPr>
              <a:t>Статья </a:t>
            </a:r>
            <a:r>
              <a:rPr lang="ru-RU" dirty="0" smtClean="0">
                <a:solidFill>
                  <a:schemeClr val="tx2"/>
                </a:solidFill>
                <a:latin typeface="Times New Roman" panose="02020603050405020304" pitchFamily="18" charset="0"/>
                <a:cs typeface="Times New Roman" panose="02020603050405020304" pitchFamily="18" charset="0"/>
              </a:rPr>
              <a:t>11.3</a:t>
            </a:r>
            <a:r>
              <a:rPr lang="ru-RU" dirty="0">
                <a:solidFill>
                  <a:schemeClr val="tx2"/>
                </a:solidFill>
                <a:latin typeface="Times New Roman" panose="02020603050405020304" pitchFamily="18" charset="0"/>
                <a:cs typeface="Times New Roman" panose="02020603050405020304" pitchFamily="18" charset="0"/>
              </a:rPr>
              <a:t>. Создание электронных и материальных дубликатов документов</a:t>
            </a:r>
          </a:p>
          <a:p>
            <a:r>
              <a:rPr lang="ru-RU" dirty="0">
                <a:solidFill>
                  <a:schemeClr val="tx2"/>
                </a:solidFill>
                <a:latin typeface="Times New Roman" panose="02020603050405020304" pitchFamily="18" charset="0"/>
                <a:cs typeface="Times New Roman" panose="02020603050405020304" pitchFamily="18" charset="0"/>
              </a:rPr>
              <a:t>Статья </a:t>
            </a:r>
            <a:r>
              <a:rPr lang="ru-RU" dirty="0" smtClean="0">
                <a:solidFill>
                  <a:schemeClr val="tx2"/>
                </a:solidFill>
                <a:latin typeface="Times New Roman" panose="02020603050405020304" pitchFamily="18" charset="0"/>
                <a:cs typeface="Times New Roman" panose="02020603050405020304" pitchFamily="18" charset="0"/>
              </a:rPr>
              <a:t>11.4</a:t>
            </a:r>
            <a:r>
              <a:rPr lang="ru-RU" dirty="0">
                <a:solidFill>
                  <a:schemeClr val="tx2"/>
                </a:solidFill>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Хранение электронных документов</a:t>
            </a:r>
          </a:p>
        </p:txBody>
      </p:sp>
      <p:sp>
        <p:nvSpPr>
          <p:cNvPr id="3" name="Номер слайда 2">
            <a:extLst>
              <a:ext uri="{FF2B5EF4-FFF2-40B4-BE49-F238E27FC236}">
                <a16:creationId xmlns:a16="http://schemas.microsoft.com/office/drawing/2014/main" id="{1DF44218-54D3-4DB6-9CBA-2F326ACE8F83}"/>
              </a:ext>
            </a:extLst>
          </p:cNvPr>
          <p:cNvSpPr>
            <a:spLocks noGrp="1"/>
          </p:cNvSpPr>
          <p:nvPr>
            <p:ph type="sldNum" sz="quarter" idx="12"/>
          </p:nvPr>
        </p:nvSpPr>
        <p:spPr/>
        <p:txBody>
          <a:bodyPr/>
          <a:lstStyle/>
          <a:p>
            <a:fld id="{117B7F7D-79EA-4AFD-8F93-1B2C33CB4F9F}" type="slidenum">
              <a:rPr lang="ru-RU" smtClean="0"/>
              <a:t>96</a:t>
            </a:fld>
            <a:endParaRPr lang="ru-RU"/>
          </a:p>
        </p:txBody>
      </p:sp>
      <p:sp>
        <p:nvSpPr>
          <p:cNvPr id="4" name="Заголовок 3">
            <a:extLst>
              <a:ext uri="{FF2B5EF4-FFF2-40B4-BE49-F238E27FC236}">
                <a16:creationId xmlns:a16="http://schemas.microsoft.com/office/drawing/2014/main" id="{B60A2EB3-7D8F-4D9E-9A94-2F6B39D859DC}"/>
              </a:ext>
            </a:extLst>
          </p:cNvPr>
          <p:cNvSpPr>
            <a:spLocks noGrp="1"/>
          </p:cNvSpPr>
          <p:nvPr>
            <p:ph type="title"/>
          </p:nvPr>
        </p:nvSpPr>
        <p:spPr/>
        <p:txBody>
          <a:bodyPr>
            <a:normAutofit/>
          </a:bodyPr>
          <a:lstStyle/>
          <a:p>
            <a:pPr algn="ctr"/>
            <a:r>
              <a:rPr lang="ru-RU" dirty="0" smtClean="0">
                <a:effectLst/>
                <a:latin typeface="Times New Roman" panose="02020603050405020304" pitchFamily="18" charset="0"/>
                <a:cs typeface="Times New Roman" panose="02020603050405020304" pitchFamily="18" charset="0"/>
              </a:rPr>
              <a:t>Законопроект </a:t>
            </a:r>
            <a:r>
              <a:rPr lang="ru-RU" dirty="0">
                <a:effectLst/>
                <a:latin typeface="Times New Roman" panose="02020603050405020304" pitchFamily="18" charset="0"/>
                <a:cs typeface="Times New Roman" panose="02020603050405020304" pitchFamily="18" charset="0"/>
              </a:rPr>
              <a:t>№ 1173189-7</a:t>
            </a:r>
          </a:p>
        </p:txBody>
      </p:sp>
      <p:sp>
        <p:nvSpPr>
          <p:cNvPr id="8" name="Нижний колонтитул 7"/>
          <p:cNvSpPr>
            <a:spLocks noGrp="1"/>
          </p:cNvSpPr>
          <p:nvPr>
            <p:ph type="ftr" sz="quarter" idx="11"/>
          </p:nvPr>
        </p:nvSpPr>
        <p:spPr/>
        <p:txBody>
          <a:bodyPr/>
          <a:lstStyle/>
          <a:p>
            <a:r>
              <a:rPr lang="ru-RU" smtClean="0"/>
              <a:t>Абакан, 06.05.2023</a:t>
            </a:r>
            <a:endParaRPr lang="ru-RU"/>
          </a:p>
        </p:txBody>
      </p:sp>
    </p:spTree>
    <p:extLst>
      <p:ext uri="{BB962C8B-B14F-4D97-AF65-F5344CB8AC3E}">
        <p14:creationId xmlns:p14="http://schemas.microsoft.com/office/powerpoint/2010/main" val="393901999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a:extLst>
              <a:ext uri="{FF2B5EF4-FFF2-40B4-BE49-F238E27FC236}">
                <a16:creationId xmlns:a16="http://schemas.microsoft.com/office/drawing/2014/main" id="{2EC67429-1C4F-4322-AF0C-D6D20F16F3B1}"/>
              </a:ext>
            </a:extLst>
          </p:cNvPr>
          <p:cNvSpPr>
            <a:spLocks noGrp="1"/>
          </p:cNvSpPr>
          <p:nvPr>
            <p:ph idx="1"/>
          </p:nvPr>
        </p:nvSpPr>
        <p:spPr/>
        <p:txBody>
          <a:bodyPr>
            <a:normAutofit fontScale="92500"/>
          </a:bodyPr>
          <a:lstStyle/>
          <a:p>
            <a:pPr marL="109728" indent="0">
              <a:buNone/>
            </a:pPr>
            <a:r>
              <a:rPr lang="ru-RU" dirty="0" smtClean="0">
                <a:latin typeface="Times New Roman" panose="02020603050405020304" pitchFamily="18" charset="0"/>
                <a:cs typeface="Times New Roman" panose="02020603050405020304" pitchFamily="18" charset="0"/>
              </a:rPr>
              <a:t>Внесение изменений </a:t>
            </a:r>
            <a:r>
              <a:rPr lang="ru-RU" dirty="0" smtClean="0">
                <a:solidFill>
                  <a:schemeClr val="tx2"/>
                </a:solidFill>
                <a:latin typeface="Times New Roman" panose="02020603050405020304" pitchFamily="18" charset="0"/>
                <a:cs typeface="Times New Roman" panose="02020603050405020304" pitchFamily="18" charset="0"/>
              </a:rPr>
              <a:t>в Федеральный закон № 125 </a:t>
            </a:r>
            <a:r>
              <a:rPr lang="ru-RU" dirty="0" smtClean="0">
                <a:latin typeface="Times New Roman" panose="02020603050405020304" pitchFamily="18" charset="0"/>
                <a:cs typeface="Times New Roman" panose="02020603050405020304" pitchFamily="18" charset="0"/>
              </a:rPr>
              <a:t>«Об </a:t>
            </a:r>
            <a:r>
              <a:rPr lang="ru-RU" dirty="0">
                <a:latin typeface="Times New Roman" panose="02020603050405020304" pitchFamily="18" charset="0"/>
                <a:cs typeface="Times New Roman" panose="02020603050405020304" pitchFamily="18" charset="0"/>
              </a:rPr>
              <a:t>архивном деле в Российской Федерации»</a:t>
            </a:r>
          </a:p>
          <a:p>
            <a:r>
              <a:rPr lang="ru-RU" dirty="0">
                <a:latin typeface="Times New Roman" panose="02020603050405020304" pitchFamily="18" charset="0"/>
                <a:cs typeface="Times New Roman" panose="02020603050405020304" pitchFamily="18" charset="0"/>
              </a:rPr>
              <a:t>электронный архивный документ – документированная информация, представленная в электронной форме, которая может быть идентифицирована и подлежит хранению в силу значимости указанной информации для граждан, общества и </a:t>
            </a:r>
            <a:r>
              <a:rPr lang="ru-RU" dirty="0" smtClean="0">
                <a:latin typeface="Times New Roman" panose="02020603050405020304" pitchFamily="18" charset="0"/>
                <a:cs typeface="Times New Roman" panose="02020603050405020304" pitchFamily="18" charset="0"/>
              </a:rPr>
              <a:t>государства;</a:t>
            </a:r>
          </a:p>
          <a:p>
            <a:r>
              <a:rPr lang="ru-RU" dirty="0" smtClean="0">
                <a:latin typeface="Times New Roman" panose="02020603050405020304" pitchFamily="18" charset="0"/>
                <a:cs typeface="Times New Roman" panose="02020603050405020304" pitchFamily="18" charset="0"/>
              </a:rPr>
              <a:t>изменение сроков ведомственного хранения для электронных документов;</a:t>
            </a:r>
          </a:p>
          <a:p>
            <a:r>
              <a:rPr lang="ru-RU" dirty="0" smtClean="0">
                <a:latin typeface="Times New Roman" panose="02020603050405020304" pitchFamily="18" charset="0"/>
                <a:cs typeface="Times New Roman" panose="02020603050405020304" pitchFamily="18" charset="0"/>
              </a:rPr>
              <a:t>создание Реестра видов документов с указанием сроков их хранения.</a:t>
            </a:r>
            <a:endParaRPr lang="ru-RU" dirty="0">
              <a:latin typeface="Times New Roman" panose="02020603050405020304" pitchFamily="18" charset="0"/>
              <a:cs typeface="Times New Roman" panose="02020603050405020304" pitchFamily="18" charset="0"/>
            </a:endParaRPr>
          </a:p>
          <a:p>
            <a:endParaRPr lang="ru-RU" dirty="0"/>
          </a:p>
        </p:txBody>
      </p:sp>
      <p:sp>
        <p:nvSpPr>
          <p:cNvPr id="3" name="Номер слайда 2">
            <a:extLst>
              <a:ext uri="{FF2B5EF4-FFF2-40B4-BE49-F238E27FC236}">
                <a16:creationId xmlns:a16="http://schemas.microsoft.com/office/drawing/2014/main" id="{1DF44218-54D3-4DB6-9CBA-2F326ACE8F83}"/>
              </a:ext>
            </a:extLst>
          </p:cNvPr>
          <p:cNvSpPr>
            <a:spLocks noGrp="1"/>
          </p:cNvSpPr>
          <p:nvPr>
            <p:ph type="sldNum" sz="quarter" idx="12"/>
          </p:nvPr>
        </p:nvSpPr>
        <p:spPr/>
        <p:txBody>
          <a:bodyPr/>
          <a:lstStyle/>
          <a:p>
            <a:fld id="{117B7F7D-79EA-4AFD-8F93-1B2C33CB4F9F}" type="slidenum">
              <a:rPr lang="ru-RU" smtClean="0"/>
              <a:t>97</a:t>
            </a:fld>
            <a:endParaRPr lang="ru-RU"/>
          </a:p>
        </p:txBody>
      </p:sp>
      <p:sp>
        <p:nvSpPr>
          <p:cNvPr id="4" name="Заголовок 3">
            <a:extLst>
              <a:ext uri="{FF2B5EF4-FFF2-40B4-BE49-F238E27FC236}">
                <a16:creationId xmlns:a16="http://schemas.microsoft.com/office/drawing/2014/main" id="{B60A2EB3-7D8F-4D9E-9A94-2F6B39D859DC}"/>
              </a:ext>
            </a:extLst>
          </p:cNvPr>
          <p:cNvSpPr>
            <a:spLocks noGrp="1"/>
          </p:cNvSpPr>
          <p:nvPr>
            <p:ph type="title"/>
          </p:nvPr>
        </p:nvSpPr>
        <p:spPr/>
        <p:txBody>
          <a:bodyPr>
            <a:normAutofit/>
          </a:bodyPr>
          <a:lstStyle/>
          <a:p>
            <a:pPr algn="ctr"/>
            <a:r>
              <a:rPr lang="ru-RU" dirty="0" smtClean="0">
                <a:effectLst/>
                <a:latin typeface="Times New Roman" panose="02020603050405020304" pitchFamily="18" charset="0"/>
                <a:cs typeface="Times New Roman" panose="02020603050405020304" pitchFamily="18" charset="0"/>
              </a:rPr>
              <a:t>Законопроект </a:t>
            </a:r>
            <a:r>
              <a:rPr lang="ru-RU" dirty="0">
                <a:effectLst/>
                <a:latin typeface="Times New Roman" panose="02020603050405020304" pitchFamily="18" charset="0"/>
                <a:cs typeface="Times New Roman" panose="02020603050405020304" pitchFamily="18" charset="0"/>
              </a:rPr>
              <a:t>№ 1173189-7</a:t>
            </a:r>
          </a:p>
        </p:txBody>
      </p:sp>
      <p:sp>
        <p:nvSpPr>
          <p:cNvPr id="8" name="Нижний колонтитул 7"/>
          <p:cNvSpPr>
            <a:spLocks noGrp="1"/>
          </p:cNvSpPr>
          <p:nvPr>
            <p:ph type="ftr" sz="quarter" idx="11"/>
          </p:nvPr>
        </p:nvSpPr>
        <p:spPr/>
        <p:txBody>
          <a:bodyPr/>
          <a:lstStyle/>
          <a:p>
            <a:r>
              <a:rPr lang="ru-RU" smtClean="0"/>
              <a:t>Абакан, 06.05.2023</a:t>
            </a:r>
            <a:endParaRPr lang="ru-RU"/>
          </a:p>
        </p:txBody>
      </p:sp>
    </p:spTree>
    <p:extLst>
      <p:ext uri="{BB962C8B-B14F-4D97-AF65-F5344CB8AC3E}">
        <p14:creationId xmlns:p14="http://schemas.microsoft.com/office/powerpoint/2010/main" val="364487109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a:extLst>
              <a:ext uri="{FF2B5EF4-FFF2-40B4-BE49-F238E27FC236}">
                <a16:creationId xmlns:a16="http://schemas.microsoft.com/office/drawing/2014/main" id="{0E8F1144-1643-40F9-BE20-188B6B24A01A}"/>
              </a:ext>
            </a:extLst>
          </p:cNvPr>
          <p:cNvSpPr>
            <a:spLocks noGrp="1"/>
          </p:cNvSpPr>
          <p:nvPr>
            <p:ph idx="1"/>
          </p:nvPr>
        </p:nvSpPr>
        <p:spPr>
          <a:xfrm>
            <a:off x="48420" y="1412776"/>
            <a:ext cx="8939336" cy="4176464"/>
          </a:xfrm>
        </p:spPr>
        <p:txBody>
          <a:bodyPr>
            <a:noAutofit/>
          </a:bodyPr>
          <a:lstStyle/>
          <a:p>
            <a:r>
              <a:rPr lang="ru-RU" sz="3200" dirty="0" smtClean="0">
                <a:latin typeface="Times New Roman" panose="02020603050405020304" pitchFamily="18" charset="0"/>
                <a:ea typeface="Calibri" panose="020F0502020204030204" pitchFamily="34" charset="0"/>
                <a:cs typeface="Times New Roman" panose="02020603050405020304" pitchFamily="18" charset="0"/>
              </a:rPr>
              <a:t>Короткий </a:t>
            </a:r>
            <a:r>
              <a:rPr lang="ru-RU" sz="3200" dirty="0">
                <a:latin typeface="Times New Roman" panose="02020603050405020304" pitchFamily="18" charset="0"/>
                <a:ea typeface="Calibri" panose="020F0502020204030204" pitchFamily="34" charset="0"/>
                <a:cs typeface="Times New Roman" panose="02020603050405020304" pitchFamily="18" charset="0"/>
              </a:rPr>
              <a:t>срок </a:t>
            </a:r>
            <a:r>
              <a:rPr lang="ru-RU" sz="3200" dirty="0" smtClean="0">
                <a:latin typeface="Times New Roman" panose="02020603050405020304" pitchFamily="18" charset="0"/>
                <a:ea typeface="Calibri" panose="020F0502020204030204" pitchFamily="34" charset="0"/>
                <a:cs typeface="Times New Roman" panose="02020603050405020304" pitchFamily="18" charset="0"/>
              </a:rPr>
              <a:t>действия, определяемый сертификатов ЭП</a:t>
            </a:r>
            <a:endParaRPr lang="ru-RU" sz="3200" dirty="0">
              <a:latin typeface="Times New Roman" panose="02020603050405020304" pitchFamily="18" charset="0"/>
              <a:ea typeface="Calibri" panose="020F0502020204030204" pitchFamily="34" charset="0"/>
              <a:cs typeface="Times New Roman" panose="02020603050405020304" pitchFamily="18" charset="0"/>
            </a:endParaRPr>
          </a:p>
          <a:p>
            <a:r>
              <a:rPr lang="ru-RU" sz="3200" dirty="0">
                <a:latin typeface="Times New Roman" panose="02020603050405020304" pitchFamily="18" charset="0"/>
                <a:ea typeface="Calibri" panose="020F0502020204030204" pitchFamily="34" charset="0"/>
                <a:cs typeface="Times New Roman" panose="02020603050405020304" pitchFamily="18" charset="0"/>
              </a:rPr>
              <a:t>Необходимость контроля за </a:t>
            </a:r>
            <a:r>
              <a:rPr lang="ru-RU" sz="3200" dirty="0" smtClean="0">
                <a:latin typeface="Times New Roman" panose="02020603050405020304" pitchFamily="18" charset="0"/>
                <a:ea typeface="Calibri" panose="020F0502020204030204" pitchFamily="34" charset="0"/>
                <a:cs typeface="Times New Roman" panose="02020603050405020304" pitchFamily="18" charset="0"/>
              </a:rPr>
              <a:t>актуальностью каждой ЭП, которой подписан документ в комплекте.</a:t>
            </a:r>
            <a:r>
              <a:rPr lang="ru-RU" sz="3200" dirty="0">
                <a:latin typeface="Times New Roman" panose="02020603050405020304" pitchFamily="18" charset="0"/>
                <a:ea typeface="Calibri" panose="020F0502020204030204" pitchFamily="34" charset="0"/>
                <a:cs typeface="Times New Roman" panose="02020603050405020304" pitchFamily="18" charset="0"/>
              </a:rPr>
              <a:t/>
            </a:r>
            <a:br>
              <a:rPr lang="ru-RU" sz="3200" dirty="0">
                <a:latin typeface="Times New Roman" panose="02020603050405020304" pitchFamily="18" charset="0"/>
                <a:ea typeface="Calibri" panose="020F0502020204030204" pitchFamily="34" charset="0"/>
                <a:cs typeface="Times New Roman" panose="02020603050405020304" pitchFamily="18" charset="0"/>
              </a:rPr>
            </a:br>
            <a:endParaRPr lang="ru-RU" sz="32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Заголовок 3">
            <a:extLst>
              <a:ext uri="{FF2B5EF4-FFF2-40B4-BE49-F238E27FC236}">
                <a16:creationId xmlns:a16="http://schemas.microsoft.com/office/drawing/2014/main" id="{37E877C3-38A1-4B89-B8CB-72D7AB2B60ED}"/>
              </a:ext>
            </a:extLst>
          </p:cNvPr>
          <p:cNvSpPr>
            <a:spLocks noGrp="1"/>
          </p:cNvSpPr>
          <p:nvPr>
            <p:ph type="title"/>
          </p:nvPr>
        </p:nvSpPr>
        <p:spPr>
          <a:xfrm>
            <a:off x="179512" y="188640"/>
            <a:ext cx="8964488" cy="1224136"/>
          </a:xfrm>
        </p:spPr>
        <p:txBody>
          <a:bodyPr>
            <a:noAutofit/>
          </a:bodyPr>
          <a:lstStyle/>
          <a:p>
            <a:pPr algn="ctr"/>
            <a:r>
              <a:rPr lang="ru-RU" sz="3200" dirty="0">
                <a:effectLst/>
                <a:latin typeface="Times New Roman" panose="02020603050405020304" pitchFamily="18" charset="0"/>
                <a:ea typeface="Calibri" panose="020F0502020204030204" pitchFamily="34" charset="0"/>
                <a:cs typeface="Times New Roman" panose="02020603050405020304" pitchFamily="18" charset="0"/>
              </a:rPr>
              <a:t>Проблема подтверждения </a:t>
            </a:r>
            <a:r>
              <a:rPr lang="ru-RU" sz="3200" dirty="0" smtClean="0">
                <a:effectLst/>
                <a:latin typeface="Times New Roman" panose="02020603050405020304" pitchFamily="18" charset="0"/>
                <a:ea typeface="Calibri" panose="020F0502020204030204" pitchFamily="34" charset="0"/>
                <a:cs typeface="Times New Roman" panose="02020603050405020304" pitchFamily="18" charset="0"/>
              </a:rPr>
              <a:t>подлинности ЭП</a:t>
            </a:r>
            <a:endParaRPr lang="ru-RU" sz="3200" dirty="0"/>
          </a:p>
        </p:txBody>
      </p:sp>
      <p:sp>
        <p:nvSpPr>
          <p:cNvPr id="5" name="Нижний колонтитул 4"/>
          <p:cNvSpPr>
            <a:spLocks noGrp="1"/>
          </p:cNvSpPr>
          <p:nvPr>
            <p:ph type="ftr" sz="quarter" idx="11"/>
          </p:nvPr>
        </p:nvSpPr>
        <p:spPr/>
        <p:txBody>
          <a:bodyPr/>
          <a:lstStyle/>
          <a:p>
            <a:r>
              <a:rPr lang="ru-RU" smtClean="0"/>
              <a:t>Абакан, 06.05.2023</a:t>
            </a:r>
            <a:endParaRPr lang="ru-RU"/>
          </a:p>
        </p:txBody>
      </p:sp>
      <p:sp>
        <p:nvSpPr>
          <p:cNvPr id="3" name="Номер слайда 2"/>
          <p:cNvSpPr>
            <a:spLocks noGrp="1"/>
          </p:cNvSpPr>
          <p:nvPr>
            <p:ph type="sldNum" sz="quarter" idx="12"/>
          </p:nvPr>
        </p:nvSpPr>
        <p:spPr/>
        <p:txBody>
          <a:bodyPr/>
          <a:lstStyle/>
          <a:p>
            <a:fld id="{117B7F7D-79EA-4AFD-8F93-1B2C33CB4F9F}" type="slidenum">
              <a:rPr lang="ru-RU" smtClean="0"/>
              <a:t>98</a:t>
            </a:fld>
            <a:endParaRPr lang="ru-RU"/>
          </a:p>
        </p:txBody>
      </p:sp>
    </p:spTree>
    <p:extLst>
      <p:ext uri="{BB962C8B-B14F-4D97-AF65-F5344CB8AC3E}">
        <p14:creationId xmlns:p14="http://schemas.microsoft.com/office/powerpoint/2010/main" val="4075991984"/>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a:extLst>
              <a:ext uri="{FF2B5EF4-FFF2-40B4-BE49-F238E27FC236}">
                <a16:creationId xmlns:a16="http://schemas.microsoft.com/office/drawing/2014/main" id="{DE4018C2-A91A-4572-94F5-832E547700C6}"/>
              </a:ext>
            </a:extLst>
          </p:cNvPr>
          <p:cNvSpPr>
            <a:spLocks noGrp="1"/>
          </p:cNvSpPr>
          <p:nvPr>
            <p:ph idx="1"/>
          </p:nvPr>
        </p:nvSpPr>
        <p:spPr/>
        <p:txBody>
          <a:bodyPr>
            <a:normAutofit lnSpcReduction="10000"/>
          </a:bodyPr>
          <a:lstStyle/>
          <a:p>
            <a:r>
              <a:rPr lang="ru-RU" dirty="0" smtClean="0">
                <a:solidFill>
                  <a:srgbClr val="FF0000"/>
                </a:solidFill>
                <a:latin typeface="Times New Roman" panose="02020603050405020304" pitchFamily="18" charset="0"/>
                <a:cs typeface="Times New Roman" panose="02020603050405020304" pitchFamily="18" charset="0"/>
              </a:rPr>
              <a:t>!</a:t>
            </a:r>
            <a:r>
              <a:rPr lang="ru-RU" dirty="0" smtClean="0">
                <a:latin typeface="Times New Roman" panose="02020603050405020304" pitchFamily="18" charset="0"/>
                <a:cs typeface="Times New Roman" panose="02020603050405020304" pitchFamily="18" charset="0"/>
              </a:rPr>
              <a:t> В нормативных документах отсутствует точное определение статуса документа, подписанного ЭП, в том числе с проставленным штампов времени после истечения срока действия сертификата ЭП.</a:t>
            </a:r>
          </a:p>
          <a:p>
            <a:pPr marL="109728" indent="0">
              <a:buNone/>
            </a:pPr>
            <a:endParaRPr lang="ru-RU" dirty="0" smtClean="0">
              <a:latin typeface="Times New Roman" panose="02020603050405020304" pitchFamily="18" charset="0"/>
              <a:cs typeface="Times New Roman" panose="02020603050405020304" pitchFamily="18" charset="0"/>
            </a:endParaRPr>
          </a:p>
          <a:p>
            <a:pPr marL="109728" indent="0">
              <a:buNone/>
            </a:pPr>
            <a:r>
              <a:rPr lang="ru-RU" dirty="0" smtClean="0">
                <a:latin typeface="Times New Roman" panose="02020603050405020304" pitchFamily="18" charset="0"/>
                <a:cs typeface="Times New Roman" panose="02020603050405020304" pitchFamily="18" charset="0"/>
              </a:rPr>
              <a:t>Удостоверяющий </a:t>
            </a:r>
            <a:r>
              <a:rPr lang="ru-RU" dirty="0">
                <a:latin typeface="Times New Roman" panose="02020603050405020304" pitchFamily="18" charset="0"/>
                <a:cs typeface="Times New Roman" panose="02020603050405020304" pitchFamily="18" charset="0"/>
              </a:rPr>
              <a:t>центр </a:t>
            </a:r>
            <a:r>
              <a:rPr lang="ru-RU" dirty="0" err="1" smtClean="0">
                <a:latin typeface="Times New Roman" panose="02020603050405020304" pitchFamily="18" charset="0"/>
                <a:cs typeface="Times New Roman" panose="02020603050405020304" pitchFamily="18" charset="0"/>
              </a:rPr>
              <a:t>СберКорус</a:t>
            </a:r>
            <a:r>
              <a:rPr lang="ru-RU" dirty="0" smtClean="0">
                <a:latin typeface="Times New Roman" panose="02020603050405020304" pitchFamily="18" charset="0"/>
                <a:cs typeface="Times New Roman" panose="02020603050405020304" pitchFamily="18" charset="0"/>
              </a:rPr>
              <a:t>:</a:t>
            </a:r>
          </a:p>
          <a:p>
            <a:pPr marL="109728" indent="0">
              <a:buNone/>
            </a:pPr>
            <a:r>
              <a:rPr lang="ru-RU" dirty="0" smtClean="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штампы времени позволяют создать усовершенствованную электронную подпись, которая даёт больше достоверной информации о документе и уменьшает сомнения в её подлинности спустя время</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
        <p:nvSpPr>
          <p:cNvPr id="4" name="Заголовок 3">
            <a:extLst>
              <a:ext uri="{FF2B5EF4-FFF2-40B4-BE49-F238E27FC236}">
                <a16:creationId xmlns:a16="http://schemas.microsoft.com/office/drawing/2014/main" id="{A33890C3-86DF-42F3-AFCB-08258D2BC7EA}"/>
              </a:ext>
            </a:extLst>
          </p:cNvPr>
          <p:cNvSpPr>
            <a:spLocks noGrp="1"/>
          </p:cNvSpPr>
          <p:nvPr>
            <p:ph type="title"/>
          </p:nvPr>
        </p:nvSpPr>
        <p:spPr/>
        <p:txBody>
          <a:bodyPr>
            <a:normAutofit/>
          </a:bodyPr>
          <a:lstStyle/>
          <a:p>
            <a:pPr algn="ctr"/>
            <a:r>
              <a:rPr lang="ru-RU" sz="2800" dirty="0">
                <a:effectLst/>
                <a:latin typeface="Times New Roman" panose="02020603050405020304" pitchFamily="18" charset="0"/>
                <a:cs typeface="Times New Roman" panose="02020603050405020304" pitchFamily="18" charset="0"/>
              </a:rPr>
              <a:t>Проблема подтверждения подлинности ЭП</a:t>
            </a:r>
          </a:p>
        </p:txBody>
      </p:sp>
      <p:sp>
        <p:nvSpPr>
          <p:cNvPr id="5" name="Нижний колонтитул 4"/>
          <p:cNvSpPr>
            <a:spLocks noGrp="1"/>
          </p:cNvSpPr>
          <p:nvPr>
            <p:ph type="ftr" sz="quarter" idx="11"/>
          </p:nvPr>
        </p:nvSpPr>
        <p:spPr/>
        <p:txBody>
          <a:bodyPr/>
          <a:lstStyle/>
          <a:p>
            <a:r>
              <a:rPr lang="ru-RU" smtClean="0"/>
              <a:t>Абакан, 06.05.2023</a:t>
            </a:r>
            <a:endParaRPr lang="ru-RU"/>
          </a:p>
        </p:txBody>
      </p:sp>
      <p:sp>
        <p:nvSpPr>
          <p:cNvPr id="3" name="Номер слайда 2"/>
          <p:cNvSpPr>
            <a:spLocks noGrp="1"/>
          </p:cNvSpPr>
          <p:nvPr>
            <p:ph type="sldNum" sz="quarter" idx="12"/>
          </p:nvPr>
        </p:nvSpPr>
        <p:spPr/>
        <p:txBody>
          <a:bodyPr/>
          <a:lstStyle/>
          <a:p>
            <a:fld id="{117B7F7D-79EA-4AFD-8F93-1B2C33CB4F9F}" type="slidenum">
              <a:rPr lang="ru-RU" smtClean="0"/>
              <a:t>99</a:t>
            </a:fld>
            <a:endParaRPr lang="ru-RU"/>
          </a:p>
        </p:txBody>
      </p:sp>
    </p:spTree>
    <p:extLst>
      <p:ext uri="{BB962C8B-B14F-4D97-AF65-F5344CB8AC3E}">
        <p14:creationId xmlns:p14="http://schemas.microsoft.com/office/powerpoint/2010/main" val="24823433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Другая 5">
      <a:dk1>
        <a:srgbClr val="003366"/>
      </a:dk1>
      <a:lt1>
        <a:sysClr val="window" lastClr="FFFFFF"/>
      </a:lt1>
      <a:dk2>
        <a:srgbClr val="003366"/>
      </a:dk2>
      <a:lt2>
        <a:srgbClr val="E4E9EF"/>
      </a:lt2>
      <a:accent1>
        <a:srgbClr val="003366"/>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5657</TotalTime>
  <Words>11798</Words>
  <Application>Microsoft Office PowerPoint</Application>
  <PresentationFormat>Экран (4:3)</PresentationFormat>
  <Paragraphs>878</Paragraphs>
  <Slides>138</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138</vt:i4>
      </vt:variant>
    </vt:vector>
  </HeadingPairs>
  <TitlesOfParts>
    <vt:vector size="146" baseType="lpstr">
      <vt:lpstr>Calibri</vt:lpstr>
      <vt:lpstr>Lucida Sans Unicode</vt:lpstr>
      <vt:lpstr>Tahoma</vt:lpstr>
      <vt:lpstr>Times New Roman</vt:lpstr>
      <vt:lpstr>Verdana</vt:lpstr>
      <vt:lpstr>Wingdings 2</vt:lpstr>
      <vt:lpstr>Wingdings 3</vt:lpstr>
      <vt:lpstr>Открытая</vt:lpstr>
      <vt:lpstr>   Семинар для организаций – источников комплектования государственного и муниципальных архивов Республики Хакасия</vt:lpstr>
      <vt:lpstr>Темы семинара</vt:lpstr>
      <vt:lpstr>Современное состояние и перспективы развития нормативного регулирования и методического обеспечения архивного дела </vt:lpstr>
      <vt:lpstr>Структура нормативного регулирования архивного дела</vt:lpstr>
      <vt:lpstr>Федеральный закон "Об архивном деле в Российской Федерации" от 22.10.2004 N 125-ФЗ </vt:lpstr>
      <vt:lpstr>Федеральный закон "Об архивном деле в Российской Федерации" от 22.10.2004 N 125-ФЗ </vt:lpstr>
      <vt:lpstr>Федеральный закон "Об архивном деле в Российской Федерации" от 22.10.2004 N 125-ФЗ </vt:lpstr>
      <vt:lpstr>Федеральный закон "Об архивном деле в Российской Федерации" от 22.10.2004 N 125-ФЗ </vt:lpstr>
      <vt:lpstr>Федеральный закон "Об архивном деле в Российской Федерации" от 22.10.2004 N 125-ФЗ </vt:lpstr>
      <vt:lpstr>Федеральный закон "Об архивном деле в Российской Федерации" от 22.10.2004 N 125-ФЗ </vt:lpstr>
      <vt:lpstr>Федеральный закон "Об архивном деле в Российской Федерации" от 22.10.2004 N 125-ФЗ </vt:lpstr>
      <vt:lpstr>Федеральный закон "Об архивном деле в Российской Федерации" от 22.10.2004 N 125-ФЗ </vt:lpstr>
      <vt:lpstr>Федеральный закон "Об архивном деле в Российской Федерации" от 22.10.2004 N 125-ФЗ </vt:lpstr>
      <vt:lpstr>Федеральный закон "Об архивном деле в Российской Федерации" от 22.10.2004 N 125-ФЗ </vt:lpstr>
      <vt:lpstr>Федеральный закон "Об архивном деле в Российской Федерации" от 22.10.2004 N 125-ФЗ </vt:lpstr>
      <vt:lpstr>Федеральный закон "Об архивном деле в Российской Федерации" от 22.10.2004 N 125-ФЗ </vt:lpstr>
      <vt:lpstr>Федеральный закон от 26.12.1995 N 208-ФЗ (ред. от 07.10.2022, с изм. от 19.12.2022) "Об акционерных обществах"</vt:lpstr>
      <vt:lpstr>Федеральный закон от 08.02.1998 N 14-ФЗ (ред. от 16.04.2022) "Об обществах с ограниченной ответственностью"</vt:lpstr>
      <vt:lpstr>Федеральный закон "Об архивном деле в Российской Федерации" от 22.10.2004 N 125-ФЗ </vt:lpstr>
      <vt:lpstr>Федеральный закон "Об архивном деле в Российской Федерации" от 22.10.2004 N 125-ФЗ </vt:lpstr>
      <vt:lpstr>Федеральный закон "Об архивном деле в Российской Федерации" от 22.10.2004 N 125-ФЗ </vt:lpstr>
      <vt:lpstr>Федеральный закон "Об архивном деле в Российской Федерации" от 22.10.2004 N 125-ФЗ </vt:lpstr>
      <vt:lpstr>Федеральный закон "Об архивном деле в Российской Федерации" от 22.10.2004 N 125-ФЗ </vt:lpstr>
      <vt:lpstr>Федеральный закон "Об архивном деле в Российской Федерации" от 22.10.2004 N 125-ФЗ </vt:lpstr>
      <vt:lpstr>Федеральный закон "Об архивном деле в Российской Федерации" от 22.10.2004 N 125-ФЗ </vt:lpstr>
      <vt:lpstr>Федеральный закон "Об архивном деле в Российской Федерации" от 22.10.2004 N 125-ФЗ </vt:lpstr>
      <vt:lpstr>Федеральный закон "Об архивном деле в Российской Федерации" от 22.10.2004 N 125-ФЗ </vt:lpstr>
      <vt:lpstr>Федеральный закон "Об архивном деле в Российской Федерации" от 22.10.2004 N 125-ФЗ </vt:lpstr>
      <vt:lpstr>Федеральный закон "Об архивном деле в Российской Федерации" от 22.10.2004 N 125-ФЗ </vt:lpstr>
      <vt:lpstr>Федеральный закон "Об архивном деле в Российской Федерации" от 22.10.2004 N 125-ФЗ </vt:lpstr>
      <vt:lpstr>Федеральный закон "Об архивном деле в Российской Федерации" от 22.10.2004 N 125-ФЗ </vt:lpstr>
      <vt:lpstr>Федеральный закон "Об информации, информационных технологиях и о защите информации" от 27.07.2006 N 149-ФЗ </vt:lpstr>
      <vt:lpstr>Федеральный закон "Об информации, информационных технологиях и о защите информации" от 27.07.2006 N 149-ФЗ </vt:lpstr>
      <vt:lpstr>Гражданский кодекс Российской Федерации (ГК РФ)</vt:lpstr>
      <vt:lpstr>Гражданский кодекс Российской Федерации (ГК РФ)</vt:lpstr>
      <vt:lpstr>"Кодекс Российской Федерации об административных правонарушениях" от 30.12.2001 N 195-ФЗ </vt:lpstr>
      <vt:lpstr>"Кодекс Российской Федерации об административных правонарушениях" от 30.12.2001 N 195-ФЗ </vt:lpstr>
      <vt:lpstr>"Кодекс Российской Федерации об административных правонарушениях" от 30.12.2001 N 195-ФЗ </vt:lpstr>
      <vt:lpstr>"Кодекс Российской Федерации об административных правонарушениях" от 30.12.2001 N 195-ФЗ </vt:lpstr>
      <vt:lpstr>"Уголовный кодекс Российской Федерации" от 13.06.1996 N 63-ФЗ </vt:lpstr>
      <vt:lpstr>Постановление Пленума Верховного Суда РФ от 27.12.2002 N 29 (ред. от 29.06.2021) "О судебной практике по делам о краже, грабеже и разбое"  </vt:lpstr>
      <vt:lpstr>Правила</vt:lpstr>
      <vt:lpstr>Правила</vt:lpstr>
      <vt:lpstr>Иные документы</vt:lpstr>
      <vt:lpstr>Иные документы</vt:lpstr>
      <vt:lpstr>Иные документы</vt:lpstr>
      <vt:lpstr>Перечни</vt:lpstr>
      <vt:lpstr>Перечни</vt:lpstr>
      <vt:lpstr>О новых Правилах организации хранения, комплектования, учёта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  </vt:lpstr>
      <vt:lpstr>Презентация PowerPoint</vt:lpstr>
      <vt:lpstr>Проект</vt:lpstr>
      <vt:lpstr>Проект</vt:lpstr>
      <vt:lpstr>Проект</vt:lpstr>
      <vt:lpstr>Проект</vt:lpstr>
      <vt:lpstr>Проект</vt:lpstr>
      <vt:lpstr>Проект</vt:lpstr>
      <vt:lpstr>Проект</vt:lpstr>
      <vt:lpstr>Проект</vt:lpstr>
      <vt:lpstr>Проект</vt:lpstr>
      <vt:lpstr>Проект</vt:lpstr>
      <vt:lpstr>Проект</vt:lpstr>
      <vt:lpstr>Проект</vt:lpstr>
      <vt:lpstr>Проект</vt:lpstr>
      <vt:lpstr>Проект</vt:lpstr>
      <vt:lpstr>Экспертиза ценности документов в организациях    </vt:lpstr>
      <vt:lpstr>Экспертиза</vt:lpstr>
      <vt:lpstr>Экспертиза</vt:lpstr>
      <vt:lpstr>Экспертиза</vt:lpstr>
      <vt:lpstr>Экспертиза</vt:lpstr>
      <vt:lpstr>Экспертиза</vt:lpstr>
      <vt:lpstr>Экспертиза</vt:lpstr>
      <vt:lpstr>Экспертиза</vt:lpstr>
      <vt:lpstr>Экспертиза</vt:lpstr>
      <vt:lpstr>Экспертиза</vt:lpstr>
      <vt:lpstr>Экспертиза</vt:lpstr>
      <vt:lpstr>Хранение электронных документов     </vt:lpstr>
      <vt:lpstr>Презентация PowerPoint</vt:lpstr>
      <vt:lpstr>ЭАД в архивах Российской Федерации</vt:lpstr>
      <vt:lpstr>Какое наследие мы храним?</vt:lpstr>
      <vt:lpstr>Проблемы и Задачи</vt:lpstr>
      <vt:lpstr>Федеральный закон от 06.04.2011 N 63-ФЗ (ред. от 24.02.2021) "Об электронной подписи».</vt:lpstr>
      <vt:lpstr>Федеральный закон от 06.04.2011 N 63-ФЗ (ред. от 24.02.2021) "Об электронной подписи».</vt:lpstr>
      <vt:lpstr>ГОСТ 2.051 2013 Единая система конструкторской документации (ЕСКД). Электронные документы. Общие положения</vt:lpstr>
      <vt:lpstr>2014 год</vt:lpstr>
      <vt:lpstr>Правила обмена документами в электронном виде при организации информационного взаимодействия </vt:lpstr>
      <vt:lpstr>Правила обмена документами в электронном виде при организации информационного взаимодействия </vt:lpstr>
      <vt:lpstr>2015 год</vt:lpstr>
      <vt:lpstr>2015 год</vt:lpstr>
      <vt:lpstr>2015 год</vt:lpstr>
      <vt:lpstr>2019 год</vt:lpstr>
      <vt:lpstr>Правила делопроизводства</vt:lpstr>
      <vt:lpstr>2020 год</vt:lpstr>
      <vt:lpstr>Типовые функциональные требования</vt:lpstr>
      <vt:lpstr>2020 год</vt:lpstr>
      <vt:lpstr>Проекты</vt:lpstr>
      <vt:lpstr>Законопроект № 1173189-7</vt:lpstr>
      <vt:lpstr>Законопроект № 1173189-7</vt:lpstr>
      <vt:lpstr>Проблема подтверждения подлинности ЭП</vt:lpstr>
      <vt:lpstr>Проблема подтверждения подлинности ЭП</vt:lpstr>
      <vt:lpstr>Законопроект № 1173189-7</vt:lpstr>
      <vt:lpstr>Законопроект № 1173189-7</vt:lpstr>
      <vt:lpstr>Что не решено</vt:lpstr>
      <vt:lpstr>Правила организации хранения, комплектования, учета и использования документов Архивного фонда Российской Федерации и других архивных документов в государственных и муниципальных архивах, музеях и библиотеках, научных организациях (утв. Приказом Росархива от 2 марта 2020 г. № 24) </vt:lpstr>
      <vt:lpstr>Правила организации хранения, комплектования, учета и использования документов Архивного фонда Российской Федерации и других архивных документов в государственных и муниципальных архивах, музеях и библиотеках, научных организациях (утв. Приказом Росархива от 2 марта 2020 г. № 24) </vt:lpstr>
      <vt:lpstr>Порядок приема электронных архивных документов на хранение в государственные, муниципальные архивы</vt:lpstr>
      <vt:lpstr>Порядок приема электронных архивных документов на хранение в государственные, муниципальные архивы</vt:lpstr>
      <vt:lpstr>Проект. Правила организации хранения, комплектования, учёта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vt:lpstr>
      <vt:lpstr>Проект. Правила организации хранения, комплектования, учёта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vt:lpstr>
      <vt:lpstr>Проект. Правила организации хранения, комплектования, учёта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vt:lpstr>
      <vt:lpstr>Проект. Правила организации хранения, комплектования, учёта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vt:lpstr>
      <vt:lpstr>Порядок приема электронных архивных документов на хранение в государственные, муниципальные архивы</vt:lpstr>
      <vt:lpstr>Презентация PowerPoint</vt:lpstr>
      <vt:lpstr>Порядок приема электронных архивных документов на хранение в государственные, муниципальные архивы</vt:lpstr>
      <vt:lpstr>Порядок приема электронных архивных документов на хранение в государственные, муниципальные архивы</vt:lpstr>
      <vt:lpstr>Порядок приема электронных архивных документов на хранение в государственные, муниципальные архивы</vt:lpstr>
      <vt:lpstr>Порядок приема электронных архивных документов на хранение в государственные, муниципальные архивы</vt:lpstr>
      <vt:lpstr>Создание программной среды</vt:lpstr>
      <vt:lpstr>Кадровый документооборот</vt:lpstr>
      <vt:lpstr>Кадровый документооборот</vt:lpstr>
      <vt:lpstr>Кадровый документооборот</vt:lpstr>
      <vt:lpstr>Кадровый документооборот</vt:lpstr>
      <vt:lpstr>Кадровый документооборот</vt:lpstr>
      <vt:lpstr>Кадровый документооборот</vt:lpstr>
      <vt:lpstr>Кадровые документы в электронном виде (виды кадровых докум, допускаемых к ведению и хранению в эл.виде). </vt:lpstr>
      <vt:lpstr>Документы по зарплате можно хранить в эл.виде или обязательно распечатывать на бумагу?</vt:lpstr>
      <vt:lpstr>Документы по зарплате можно хранить в эл.виде или обязательно распечатывать на бумагу?</vt:lpstr>
      <vt:lpstr>Документы по зарплате можно хранить в эл.виде или обязательно распечатывать на бумагу?</vt:lpstr>
      <vt:lpstr>Современные тенденции в образовании. Программы повышения квалификации и переподготовки ВНИИДАД    </vt:lpstr>
      <vt:lpstr>Образование</vt:lpstr>
      <vt:lpstr>Образование</vt:lpstr>
      <vt:lpstr>Образование</vt:lpstr>
      <vt:lpstr>Образование</vt:lpstr>
      <vt:lpstr>Образование</vt:lpstr>
      <vt:lpstr>Образование</vt:lpstr>
      <vt:lpstr>Образование</vt:lpstr>
      <vt:lpstr>Образование</vt:lpstr>
      <vt:lpstr>Образование</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Актуальные проблемы управления электронными документами</dc:title>
  <dc:creator>Бороздина Анна Георгиевна</dc:creator>
  <cp:lastModifiedBy>Павел ___</cp:lastModifiedBy>
  <cp:revision>346</cp:revision>
  <cp:lastPrinted>2021-03-03T15:41:49Z</cp:lastPrinted>
  <dcterms:created xsi:type="dcterms:W3CDTF">2017-11-14T08:26:12Z</dcterms:created>
  <dcterms:modified xsi:type="dcterms:W3CDTF">2023-06-04T10:58:47Z</dcterms:modified>
</cp:coreProperties>
</file>